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6858000" cx="12192000"/>
  <p:notesSz cx="7772400" cy="10058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h+nKBwVHj7nu+LHizFLk1FwDW6E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846C00-2C27-4407-8BEC-A8EE74DAC1BD}">
  <a:tblStyle styleId="{AF846C00-2C27-4407-8BEC-A8EE74DAC1B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18"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view3D>
      <c:rotX val="11"/>
      <c:rotY val="25"/>
      <c:rAngAx val="1"/>
      <c:perspective val="40"/>
    </c:view3D>
    <c:floor>
      <c:spPr>
        <a:solidFill>
          <a:srgbClr val="cccccc"/>
        </a:solidFill>
        <a:ln w="9360">
          <a:noFill/>
        </a:ln>
      </c:spPr>
    </c:floor>
    <c:sideWall>
      <c:spPr>
        <a:noFill/>
        <a:ln w="9360">
          <a:solidFill>
            <a:srgbClr val="b3b3b3"/>
          </a:solidFill>
          <a:round/>
        </a:ln>
      </c:spPr>
    </c:sideWall>
    <c:backWall>
      <c:spPr>
        <a:noFill/>
        <a:ln w="9360">
          <a:solidFill>
            <a:srgbClr val="b3b3b3"/>
          </a:solidFill>
          <a:round/>
        </a:ln>
      </c:spPr>
    </c:backWall>
    <c:plotArea>
      <c:bar3DChart>
        <c:barDir val="col"/>
        <c:grouping val="clustered"/>
        <c:varyColors val="0"/>
        <c:ser>
          <c:idx val="0"/>
          <c:order val="0"/>
          <c:tx>
            <c:strRef>
              <c:f>label 0</c:f>
              <c:strCache>
                <c:ptCount val="1"/>
                <c:pt idx="0">
                  <c:v>Column B</c:v>
                </c:pt>
              </c:strCache>
            </c:strRef>
          </c:tx>
          <c:spPr>
            <a:solidFill>
              <a:srgbClr val="001e33"/>
            </a:solidFill>
            <a:ln>
              <a:noFill/>
            </a:ln>
          </c:spPr>
          <c:invertIfNegative val="0"/>
          <c:dLbls>
            <c:txPr>
              <a:bodyPr/>
              <a:lstStyle/>
              <a:p>
                <a:pPr>
                  <a:defRPr b="0" sz="1000" spc="-1" strike="noStrike">
                    <a:solidFill>
                      <a:srgbClr val="000000"/>
                    </a:solidFill>
                    <a:latin typeface="Arial"/>
                    <a:ea typeface="DejaVu Sans"/>
                  </a:defRPr>
                </a:pPr>
              </a:p>
            </c:txPr>
            <c:showLegendKey val="0"/>
            <c:showVal val="0"/>
            <c:showCatName val="0"/>
            <c:showSerName val="0"/>
            <c:showPercent val="0"/>
            <c:separator> </c:separator>
            <c:showLeaderLines val="0"/>
          </c:dLbls>
          <c:cat>
            <c:strRef>
              <c:f>categories</c:f>
              <c:strCache>
                <c:ptCount val="5"/>
                <c:pt idx="0">
                  <c:v>15000</c:v>
                </c:pt>
                <c:pt idx="1">
                  <c:v>45000</c:v>
                </c:pt>
                <c:pt idx="2">
                  <c:v>75000</c:v>
                </c:pt>
                <c:pt idx="3">
                  <c:v>105000</c:v>
                </c:pt>
                <c:pt idx="4">
                  <c:v>135000</c:v>
                </c:pt>
              </c:strCache>
            </c:strRef>
          </c:cat>
          <c:val>
            <c:numRef>
              <c:f>0</c:f>
              <c:numCache>
                <c:formatCode>General</c:formatCode>
                <c:ptCount val="5"/>
                <c:pt idx="0">
                  <c:v>0.225</c:v>
                </c:pt>
                <c:pt idx="1">
                  <c:v>2.025</c:v>
                </c:pt>
                <c:pt idx="2">
                  <c:v>5.625</c:v>
                </c:pt>
                <c:pt idx="3">
                  <c:v>11.025</c:v>
                </c:pt>
                <c:pt idx="4">
                  <c:v>18.225</c:v>
                </c:pt>
              </c:numCache>
            </c:numRef>
          </c:val>
        </c:ser>
        <c:gapWidth val="100"/>
        <c:shape val="cylinder"/>
        <c:axId val="57953607"/>
        <c:axId val="66681439"/>
        <c:axId val="0"/>
      </c:bar3DChart>
      <c:catAx>
        <c:axId val="57953607"/>
        <c:scaling>
          <c:orientation val="minMax"/>
        </c:scaling>
        <c:delete val="0"/>
        <c:axPos val="b"/>
        <c:title>
          <c:tx>
            <c:rich>
              <a:bodyPr rot="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Training Dataset Size</a:t>
                </a:r>
              </a:p>
            </c:rich>
          </c:tx>
          <c:overlay val="0"/>
          <c:spPr>
            <a:noFill/>
            <a:ln>
              <a:noFill/>
            </a:ln>
          </c:spPr>
        </c:title>
        <c:numFmt formatCode="[$-409]mm/dd/yyyy" sourceLinked="1"/>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66681439"/>
        <c:crosses val="autoZero"/>
        <c:auto val="1"/>
        <c:lblAlgn val="ctr"/>
        <c:lblOffset val="100"/>
        <c:noMultiLvlLbl val="0"/>
      </c:catAx>
      <c:valAx>
        <c:axId val="66681439"/>
        <c:scaling>
          <c:orientation val="minMax"/>
        </c:scaling>
        <c:delete val="0"/>
        <c:axPos val="l"/>
        <c:majorGridlines>
          <c:spPr>
            <a:ln w="9360">
              <a:solidFill>
                <a:srgbClr val="b3b3b3"/>
              </a:solidFill>
              <a:round/>
            </a:ln>
          </c:spPr>
        </c:majorGridlines>
        <c:title>
          <c:tx>
            <c:rich>
              <a:bodyPr rot="-540000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Time Consumption (s)</a:t>
                </a:r>
              </a:p>
            </c:rich>
          </c:tx>
          <c:overlay val="0"/>
          <c:spPr>
            <a:noFill/>
            <a:ln>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57953607"/>
        <c:crosses val="autoZero"/>
        <c:crossBetween val="between"/>
      </c:valAx>
    </c:plotArea>
    <c:plotVisOnly val="1"/>
    <c:dispBlanksAs val="gap"/>
  </c:chart>
  <c:spPr>
    <a:solidFill>
      <a:srgbClr val="ffffff"/>
    </a:solidFill>
    <a:ln w="9360">
      <a:noFill/>
    </a:ln>
  </c:spPr>
</c:chartSpace>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autoTitleDeleted val="1"/>
    <c:view3D>
      <c:rotX val="11"/>
      <c:rotY val="25"/>
      <c:rAngAx val="1"/>
      <c:perspective val="40"/>
    </c:view3D>
    <c:floor>
      <c:spPr>
        <a:solidFill>
          <a:srgbClr val="cccccc"/>
        </a:solidFill>
        <a:ln w="9360">
          <a:noFill/>
        </a:ln>
      </c:spPr>
    </c:floor>
    <c:sideWall>
      <c:spPr>
        <a:noFill/>
        <a:ln w="9360">
          <a:solidFill>
            <a:srgbClr val="b3b3b3"/>
          </a:solidFill>
          <a:round/>
        </a:ln>
      </c:spPr>
    </c:sideWall>
    <c:backWall>
      <c:spPr>
        <a:noFill/>
        <a:ln w="9360">
          <a:solidFill>
            <a:srgbClr val="b3b3b3"/>
          </a:solidFill>
          <a:round/>
        </a:ln>
      </c:spPr>
    </c:backWall>
    <c:plotArea>
      <c:bar3DChart>
        <c:barDir val="col"/>
        <c:grouping val="clustered"/>
        <c:varyColors val="0"/>
        <c:ser>
          <c:idx val="0"/>
          <c:order val="0"/>
          <c:tx>
            <c:strRef>
              <c:f>label 0</c:f>
              <c:strCache>
                <c:ptCount val="1"/>
                <c:pt idx="0">
                  <c:v>Column B</c:v>
                </c:pt>
              </c:strCache>
            </c:strRef>
          </c:tx>
          <c:spPr>
            <a:solidFill>
              <a:srgbClr val="48ac76"/>
            </a:solidFill>
            <a:ln>
              <a:noFill/>
            </a:ln>
          </c:spPr>
          <c:invertIfNegative val="0"/>
          <c:dLbls>
            <c:txPr>
              <a:bodyPr/>
              <a:lstStyle/>
              <a:p>
                <a:pPr>
                  <a:defRPr b="0" sz="1000" spc="-1" strike="noStrike">
                    <a:solidFill>
                      <a:srgbClr val="000000"/>
                    </a:solidFill>
                    <a:latin typeface="Arial"/>
                    <a:ea typeface="DejaVu Sans"/>
                  </a:defRPr>
                </a:pPr>
              </a:p>
            </c:txPr>
            <c:showLegendKey val="0"/>
            <c:showVal val="0"/>
            <c:showCatName val="0"/>
            <c:showSerName val="0"/>
            <c:showPercent val="0"/>
            <c:separator> </c:separator>
            <c:showLeaderLines val="0"/>
          </c:dLbls>
          <c:cat>
            <c:strRef>
              <c:f>categories</c:f>
              <c:strCache>
                <c:ptCount val="5"/>
                <c:pt idx="0">
                  <c:v>15000</c:v>
                </c:pt>
                <c:pt idx="1">
                  <c:v>45000</c:v>
                </c:pt>
                <c:pt idx="2">
                  <c:v>75000</c:v>
                </c:pt>
                <c:pt idx="3">
                  <c:v>105000</c:v>
                </c:pt>
                <c:pt idx="4">
                  <c:v>135000</c:v>
                </c:pt>
              </c:strCache>
            </c:strRef>
          </c:cat>
          <c:val>
            <c:numRef>
              <c:f>0</c:f>
              <c:numCache>
                <c:formatCode>General</c:formatCode>
                <c:ptCount val="5"/>
                <c:pt idx="0">
                  <c:v>15</c:v>
                </c:pt>
                <c:pt idx="1">
                  <c:v>45</c:v>
                </c:pt>
                <c:pt idx="2">
                  <c:v>75</c:v>
                </c:pt>
                <c:pt idx="3">
                  <c:v>105</c:v>
                </c:pt>
                <c:pt idx="4">
                  <c:v>135</c:v>
                </c:pt>
              </c:numCache>
            </c:numRef>
          </c:val>
        </c:ser>
        <c:gapWidth val="100"/>
        <c:shape val="cylinder"/>
        <c:axId val="56863768"/>
        <c:axId val="81460992"/>
        <c:axId val="0"/>
      </c:bar3DChart>
      <c:catAx>
        <c:axId val="56863768"/>
        <c:scaling>
          <c:orientation val="minMax"/>
        </c:scaling>
        <c:delete val="0"/>
        <c:axPos val="b"/>
        <c:title>
          <c:tx>
            <c:rich>
              <a:bodyPr rot="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Training Dataset Size</a:t>
                </a:r>
              </a:p>
            </c:rich>
          </c:tx>
          <c:overlay val="0"/>
          <c:spPr>
            <a:noFill/>
            <a:ln>
              <a:noFill/>
            </a:ln>
          </c:spPr>
        </c:title>
        <c:numFmt formatCode="[$-409]mm/dd/yyyy" sourceLinked="1"/>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81460992"/>
        <c:crosses val="autoZero"/>
        <c:auto val="1"/>
        <c:lblAlgn val="ctr"/>
        <c:lblOffset val="100"/>
        <c:noMultiLvlLbl val="0"/>
      </c:catAx>
      <c:valAx>
        <c:axId val="81460992"/>
        <c:scaling>
          <c:orientation val="minMax"/>
        </c:scaling>
        <c:delete val="0"/>
        <c:axPos val="l"/>
        <c:majorGridlines>
          <c:spPr>
            <a:ln w="9360">
              <a:solidFill>
                <a:srgbClr val="b3b3b3"/>
              </a:solidFill>
              <a:round/>
            </a:ln>
          </c:spPr>
        </c:majorGridlines>
        <c:title>
          <c:tx>
            <c:rich>
              <a:bodyPr rot="-540000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Memory Consumption (MB)</a:t>
                </a:r>
              </a:p>
            </c:rich>
          </c:tx>
          <c:overlay val="0"/>
          <c:spPr>
            <a:noFill/>
            <a:ln>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56863768"/>
        <c:crosses val="autoZero"/>
        <c:crossBetween val="between"/>
      </c:valAx>
    </c:plotArea>
    <c:plotVisOnly val="1"/>
    <c:dispBlanksAs val="gap"/>
  </c:chart>
  <c:spPr>
    <a:solidFill>
      <a:srgbClr val="ffffff"/>
    </a:solidFill>
    <a:ln w="9360">
      <a:noFill/>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77225" y="4777725"/>
            <a:ext cx="6217900" cy="45262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1: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0: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0: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11: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2: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3: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5: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6: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6: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7: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8: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9:notes"/>
          <p:cNvSpPr txBox="1"/>
          <p:nvPr>
            <p:ph idx="1" type="body"/>
          </p:nvPr>
        </p:nvSpPr>
        <p:spPr>
          <a:xfrm>
            <a:off x="777225" y="4777725"/>
            <a:ext cx="6217900" cy="45262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notes"/>
          <p:cNvSpPr/>
          <p:nvPr>
            <p:ph idx="2" type="sldImg"/>
          </p:nvPr>
        </p:nvSpPr>
        <p:spPr>
          <a:xfrm>
            <a:off x="1295650" y="754375"/>
            <a:ext cx="5181850" cy="37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38" name="Shape 38"/>
        <p:cNvGrpSpPr/>
        <p:nvPr/>
      </p:nvGrpSpPr>
      <p:grpSpPr>
        <a:xfrm>
          <a:off x="0" y="0"/>
          <a:ext cx="0" cy="0"/>
          <a:chOff x="0" y="0"/>
          <a:chExt cx="0" cy="0"/>
        </a:xfrm>
      </p:grpSpPr>
      <p:sp>
        <p:nvSpPr>
          <p:cNvPr id="39" name="Google Shape;39;p2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4"/>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1" name="Google Shape;41;p24"/>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2" name="Shape 42"/>
        <p:cNvGrpSpPr/>
        <p:nvPr/>
      </p:nvGrpSpPr>
      <p:grpSpPr>
        <a:xfrm>
          <a:off x="0" y="0"/>
          <a:ext cx="0" cy="0"/>
          <a:chOff x="0" y="0"/>
          <a:chExt cx="0" cy="0"/>
        </a:xfrm>
      </p:grpSpPr>
      <p:sp>
        <p:nvSpPr>
          <p:cNvPr id="43" name="Google Shape;43;p2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5"/>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5" name="Google Shape;45;p25"/>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6" name="Google Shape;46;p25"/>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47" name="Google Shape;47;p25"/>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48" name="Shape 48"/>
        <p:cNvGrpSpPr/>
        <p:nvPr/>
      </p:nvGrpSpPr>
      <p:grpSpPr>
        <a:xfrm>
          <a:off x="0" y="0"/>
          <a:ext cx="0" cy="0"/>
          <a:chOff x="0" y="0"/>
          <a:chExt cx="0" cy="0"/>
        </a:xfrm>
      </p:grpSpPr>
      <p:sp>
        <p:nvSpPr>
          <p:cNvPr id="49" name="Google Shape;49;p2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6"/>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1" name="Google Shape;51;p26"/>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2" name="Google Shape;52;p26"/>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3" name="Google Shape;53;p26"/>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4" name="Google Shape;54;p26"/>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55" name="Google Shape;55;p26"/>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9" name="Shape 59"/>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0" name="Shape 60"/>
        <p:cNvGrpSpPr/>
        <p:nvPr/>
      </p:nvGrpSpPr>
      <p:grpSpPr>
        <a:xfrm>
          <a:off x="0" y="0"/>
          <a:ext cx="0" cy="0"/>
          <a:chOff x="0" y="0"/>
          <a:chExt cx="0" cy="0"/>
        </a:xfrm>
      </p:grpSpPr>
      <p:sp>
        <p:nvSpPr>
          <p:cNvPr id="61" name="Google Shape;61;p2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7"/>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3" name="Shape 63"/>
        <p:cNvGrpSpPr/>
        <p:nvPr/>
      </p:nvGrpSpPr>
      <p:grpSpPr>
        <a:xfrm>
          <a:off x="0" y="0"/>
          <a:ext cx="0" cy="0"/>
          <a:chOff x="0" y="0"/>
          <a:chExt cx="0" cy="0"/>
        </a:xfrm>
      </p:grpSpPr>
      <p:sp>
        <p:nvSpPr>
          <p:cNvPr id="64" name="Google Shape;64;p2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8"/>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66" name="Shape 66"/>
        <p:cNvGrpSpPr/>
        <p:nvPr/>
      </p:nvGrpSpPr>
      <p:grpSpPr>
        <a:xfrm>
          <a:off x="0" y="0"/>
          <a:ext cx="0" cy="0"/>
          <a:chOff x="0" y="0"/>
          <a:chExt cx="0" cy="0"/>
        </a:xfrm>
      </p:grpSpPr>
      <p:sp>
        <p:nvSpPr>
          <p:cNvPr id="67" name="Google Shape;67;p2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9"/>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69" name="Google Shape;69;p29"/>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30"/>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2" name="Shape 72"/>
        <p:cNvGrpSpPr/>
        <p:nvPr/>
      </p:nvGrpSpPr>
      <p:grpSpPr>
        <a:xfrm>
          <a:off x="0" y="0"/>
          <a:ext cx="0" cy="0"/>
          <a:chOff x="0" y="0"/>
          <a:chExt cx="0" cy="0"/>
        </a:xfrm>
      </p:grpSpPr>
      <p:sp>
        <p:nvSpPr>
          <p:cNvPr id="73" name="Google Shape;73;p31"/>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74" name="Shape 74"/>
        <p:cNvGrpSpPr/>
        <p:nvPr/>
      </p:nvGrpSpPr>
      <p:grpSpPr>
        <a:xfrm>
          <a:off x="0" y="0"/>
          <a:ext cx="0" cy="0"/>
          <a:chOff x="0" y="0"/>
          <a:chExt cx="0" cy="0"/>
        </a:xfrm>
      </p:grpSpPr>
      <p:sp>
        <p:nvSpPr>
          <p:cNvPr id="75" name="Google Shape;75;p3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2"/>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7" name="Google Shape;77;p32"/>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78" name="Google Shape;78;p32"/>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9" name="Shape 9"/>
        <p:cNvGrpSpPr/>
        <p:nvPr/>
      </p:nvGrpSpPr>
      <p:grpSpPr>
        <a:xfrm>
          <a:off x="0" y="0"/>
          <a:ext cx="0" cy="0"/>
          <a:chOff x="0" y="0"/>
          <a:chExt cx="0" cy="0"/>
        </a:xfrm>
      </p:grpSpPr>
      <p:sp>
        <p:nvSpPr>
          <p:cNvPr id="10" name="Google Shape;10;p1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 name="Google Shape;11;p16"/>
          <p:cNvSpPr txBox="1"/>
          <p:nvPr>
            <p:ph idx="1" type="subTitle"/>
          </p:nvPr>
        </p:nvSpPr>
        <p:spPr>
          <a:xfrm>
            <a:off x="609480" y="1604520"/>
            <a:ext cx="10972440" cy="39772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79" name="Shape 79"/>
        <p:cNvGrpSpPr/>
        <p:nvPr/>
      </p:nvGrpSpPr>
      <p:grpSpPr>
        <a:xfrm>
          <a:off x="0" y="0"/>
          <a:ext cx="0" cy="0"/>
          <a:chOff x="0" y="0"/>
          <a:chExt cx="0" cy="0"/>
        </a:xfrm>
      </p:grpSpPr>
      <p:sp>
        <p:nvSpPr>
          <p:cNvPr id="80" name="Google Shape;80;p3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3"/>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2" name="Google Shape;82;p33"/>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3" name="Google Shape;83;p33"/>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84" name="Shape 84"/>
        <p:cNvGrpSpPr/>
        <p:nvPr/>
      </p:nvGrpSpPr>
      <p:grpSpPr>
        <a:xfrm>
          <a:off x="0" y="0"/>
          <a:ext cx="0" cy="0"/>
          <a:chOff x="0" y="0"/>
          <a:chExt cx="0" cy="0"/>
        </a:xfrm>
      </p:grpSpPr>
      <p:sp>
        <p:nvSpPr>
          <p:cNvPr id="85" name="Google Shape;85;p3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4"/>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7" name="Google Shape;87;p34"/>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88" name="Google Shape;88;p34"/>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89" name="Shape 89"/>
        <p:cNvGrpSpPr/>
        <p:nvPr/>
      </p:nvGrpSpPr>
      <p:grpSpPr>
        <a:xfrm>
          <a:off x="0" y="0"/>
          <a:ext cx="0" cy="0"/>
          <a:chOff x="0" y="0"/>
          <a:chExt cx="0" cy="0"/>
        </a:xfrm>
      </p:grpSpPr>
      <p:sp>
        <p:nvSpPr>
          <p:cNvPr id="90" name="Google Shape;90;p35"/>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35"/>
          <p:cNvSpPr txBox="1"/>
          <p:nvPr>
            <p:ph idx="1" type="body"/>
          </p:nvPr>
        </p:nvSpPr>
        <p:spPr>
          <a:xfrm>
            <a:off x="609480" y="160452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2" name="Google Shape;92;p35"/>
          <p:cNvSpPr txBox="1"/>
          <p:nvPr>
            <p:ph idx="2"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93" name="Shape 93"/>
        <p:cNvGrpSpPr/>
        <p:nvPr/>
      </p:nvGrpSpPr>
      <p:grpSpPr>
        <a:xfrm>
          <a:off x="0" y="0"/>
          <a:ext cx="0" cy="0"/>
          <a:chOff x="0" y="0"/>
          <a:chExt cx="0" cy="0"/>
        </a:xfrm>
      </p:grpSpPr>
      <p:sp>
        <p:nvSpPr>
          <p:cNvPr id="94" name="Google Shape;94;p36"/>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6"/>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6" name="Google Shape;96;p36"/>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7" name="Google Shape;97;p36"/>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98" name="Google Shape;98;p36"/>
          <p:cNvSpPr txBox="1"/>
          <p:nvPr>
            <p:ph idx="4"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99" name="Shape 99"/>
        <p:cNvGrpSpPr/>
        <p:nvPr/>
      </p:nvGrpSpPr>
      <p:grpSpPr>
        <a:xfrm>
          <a:off x="0" y="0"/>
          <a:ext cx="0" cy="0"/>
          <a:chOff x="0" y="0"/>
          <a:chExt cx="0" cy="0"/>
        </a:xfrm>
      </p:grpSpPr>
      <p:sp>
        <p:nvSpPr>
          <p:cNvPr id="100" name="Google Shape;100;p3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7"/>
          <p:cNvSpPr txBox="1"/>
          <p:nvPr>
            <p:ph idx="1" type="body"/>
          </p:nvPr>
        </p:nvSpPr>
        <p:spPr>
          <a:xfrm>
            <a:off x="60948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2" name="Google Shape;102;p37"/>
          <p:cNvSpPr txBox="1"/>
          <p:nvPr>
            <p:ph idx="2" type="body"/>
          </p:nvPr>
        </p:nvSpPr>
        <p:spPr>
          <a:xfrm>
            <a:off x="431964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3" name="Google Shape;103;p37"/>
          <p:cNvSpPr txBox="1"/>
          <p:nvPr>
            <p:ph idx="3" type="body"/>
          </p:nvPr>
        </p:nvSpPr>
        <p:spPr>
          <a:xfrm>
            <a:off x="8029800" y="160452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4" name="Google Shape;104;p37"/>
          <p:cNvSpPr txBox="1"/>
          <p:nvPr>
            <p:ph idx="4" type="body"/>
          </p:nvPr>
        </p:nvSpPr>
        <p:spPr>
          <a:xfrm>
            <a:off x="60948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5" name="Google Shape;105;p37"/>
          <p:cNvSpPr txBox="1"/>
          <p:nvPr>
            <p:ph idx="5" type="body"/>
          </p:nvPr>
        </p:nvSpPr>
        <p:spPr>
          <a:xfrm>
            <a:off x="431964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06" name="Google Shape;106;p37"/>
          <p:cNvSpPr txBox="1"/>
          <p:nvPr>
            <p:ph idx="6" type="body"/>
          </p:nvPr>
        </p:nvSpPr>
        <p:spPr>
          <a:xfrm>
            <a:off x="8029800" y="3682080"/>
            <a:ext cx="35330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2" name="Shape 12"/>
        <p:cNvGrpSpPr/>
        <p:nvPr/>
      </p:nvGrpSpPr>
      <p:grpSpPr>
        <a:xfrm>
          <a:off x="0" y="0"/>
          <a:ext cx="0" cy="0"/>
          <a:chOff x="0" y="0"/>
          <a:chExt cx="0" cy="0"/>
        </a:xfrm>
      </p:grpSpPr>
      <p:sp>
        <p:nvSpPr>
          <p:cNvPr id="13" name="Google Shape;13;p17"/>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7"/>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5" name="Shape 15"/>
        <p:cNvGrpSpPr/>
        <p:nvPr/>
      </p:nvGrpSpPr>
      <p:grpSpPr>
        <a:xfrm>
          <a:off x="0" y="0"/>
          <a:ext cx="0" cy="0"/>
          <a:chOff x="0" y="0"/>
          <a:chExt cx="0" cy="0"/>
        </a:xfrm>
      </p:grpSpPr>
      <p:sp>
        <p:nvSpPr>
          <p:cNvPr id="16" name="Google Shape;16;p18"/>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8"/>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8" name="Google Shape;18;p18"/>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 name="Shape 19"/>
        <p:cNvGrpSpPr/>
        <p:nvPr/>
      </p:nvGrpSpPr>
      <p:grpSpPr>
        <a:xfrm>
          <a:off x="0" y="0"/>
          <a:ext cx="0" cy="0"/>
          <a:chOff x="0" y="0"/>
          <a:chExt cx="0" cy="0"/>
        </a:xfrm>
      </p:grpSpPr>
      <p:sp>
        <p:nvSpPr>
          <p:cNvPr id="20" name="Google Shape;20;p19"/>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1" name="Shape 21"/>
        <p:cNvGrpSpPr/>
        <p:nvPr/>
      </p:nvGrpSpPr>
      <p:grpSpPr>
        <a:xfrm>
          <a:off x="0" y="0"/>
          <a:ext cx="0" cy="0"/>
          <a:chOff x="0" y="0"/>
          <a:chExt cx="0" cy="0"/>
        </a:xfrm>
      </p:grpSpPr>
      <p:sp>
        <p:nvSpPr>
          <p:cNvPr id="22" name="Google Shape;22;p20"/>
          <p:cNvSpPr txBox="1"/>
          <p:nvPr>
            <p:ph idx="1" type="subTitle"/>
          </p:nvPr>
        </p:nvSpPr>
        <p:spPr>
          <a:xfrm>
            <a:off x="609480" y="273600"/>
            <a:ext cx="10972440" cy="530784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23" name="Shape 23"/>
        <p:cNvGrpSpPr/>
        <p:nvPr/>
      </p:nvGrpSpPr>
      <p:grpSpPr>
        <a:xfrm>
          <a:off x="0" y="0"/>
          <a:ext cx="0" cy="0"/>
          <a:chOff x="0" y="0"/>
          <a:chExt cx="0" cy="0"/>
        </a:xfrm>
      </p:grpSpPr>
      <p:sp>
        <p:nvSpPr>
          <p:cNvPr id="24" name="Google Shape;24;p21"/>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1"/>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6" name="Google Shape;26;p21"/>
          <p:cNvSpPr txBox="1"/>
          <p:nvPr>
            <p:ph idx="2" type="body"/>
          </p:nvPr>
        </p:nvSpPr>
        <p:spPr>
          <a:xfrm>
            <a:off x="623196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7" name="Google Shape;27;p21"/>
          <p:cNvSpPr txBox="1"/>
          <p:nvPr>
            <p:ph idx="3" type="body"/>
          </p:nvPr>
        </p:nvSpPr>
        <p:spPr>
          <a:xfrm>
            <a:off x="60948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28" name="Shape 28"/>
        <p:cNvGrpSpPr/>
        <p:nvPr/>
      </p:nvGrpSpPr>
      <p:grpSpPr>
        <a:xfrm>
          <a:off x="0" y="0"/>
          <a:ext cx="0" cy="0"/>
          <a:chOff x="0" y="0"/>
          <a:chExt cx="0" cy="0"/>
        </a:xfrm>
      </p:grpSpPr>
      <p:sp>
        <p:nvSpPr>
          <p:cNvPr id="29" name="Google Shape;29;p2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2"/>
          <p:cNvSpPr txBox="1"/>
          <p:nvPr>
            <p:ph idx="1" type="body"/>
          </p:nvPr>
        </p:nvSpPr>
        <p:spPr>
          <a:xfrm>
            <a:off x="609480" y="1604520"/>
            <a:ext cx="5354280" cy="397728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22"/>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22"/>
          <p:cNvSpPr txBox="1"/>
          <p:nvPr>
            <p:ph idx="3" type="body"/>
          </p:nvPr>
        </p:nvSpPr>
        <p:spPr>
          <a:xfrm>
            <a:off x="6231960" y="368208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33" name="Shape 33"/>
        <p:cNvGrpSpPr/>
        <p:nvPr/>
      </p:nvGrpSpPr>
      <p:grpSpPr>
        <a:xfrm>
          <a:off x="0" y="0"/>
          <a:ext cx="0" cy="0"/>
          <a:chOff x="0" y="0"/>
          <a:chExt cx="0" cy="0"/>
        </a:xfrm>
      </p:grpSpPr>
      <p:sp>
        <p:nvSpPr>
          <p:cNvPr id="34" name="Google Shape;34;p23"/>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3"/>
          <p:cNvSpPr txBox="1"/>
          <p:nvPr>
            <p:ph idx="1" type="body"/>
          </p:nvPr>
        </p:nvSpPr>
        <p:spPr>
          <a:xfrm>
            <a:off x="60948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23"/>
          <p:cNvSpPr txBox="1"/>
          <p:nvPr>
            <p:ph idx="2" type="body"/>
          </p:nvPr>
        </p:nvSpPr>
        <p:spPr>
          <a:xfrm>
            <a:off x="6231960" y="1604520"/>
            <a:ext cx="535428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23"/>
          <p:cNvSpPr txBox="1"/>
          <p:nvPr>
            <p:ph idx="3" type="body"/>
          </p:nvPr>
        </p:nvSpPr>
        <p:spPr>
          <a:xfrm>
            <a:off x="609480" y="3682080"/>
            <a:ext cx="10972440" cy="1896840"/>
          </a:xfrm>
          <a:prstGeom prst="rect">
            <a:avLst/>
          </a:prstGeom>
          <a:noFill/>
          <a:ln>
            <a:noFill/>
          </a:ln>
        </p:spPr>
        <p:txBody>
          <a:bodyPr anchorCtr="0" anchor="t" bIns="0" lIns="0" spcFirstLastPara="1" rIns="0" wrap="square" tIns="0">
            <a:norm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theme" Target="../theme/theme1.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7" name="Google Shape;7;p12"/>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6" name="Shape 56"/>
        <p:cNvGrpSpPr/>
        <p:nvPr/>
      </p:nvGrpSpPr>
      <p:grpSpPr>
        <a:xfrm>
          <a:off x="0" y="0"/>
          <a:ext cx="0" cy="0"/>
          <a:chOff x="0" y="0"/>
          <a:chExt cx="0" cy="0"/>
        </a:xfrm>
      </p:grpSpPr>
      <p:sp>
        <p:nvSpPr>
          <p:cNvPr id="57" name="Google Shape;57;p14"/>
          <p:cNvSpPr txBox="1"/>
          <p:nvPr>
            <p:ph type="title"/>
          </p:nvPr>
        </p:nvSpPr>
        <p:spPr>
          <a:xfrm>
            <a:off x="609480" y="273600"/>
            <a:ext cx="10972440" cy="11448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400"/>
              <a:buNone/>
              <a:defRPr b="0" i="0" sz="18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8" name="Google Shape;58;p14"/>
          <p:cNvSpPr txBox="1"/>
          <p:nvPr>
            <p:ph idx="1" type="body"/>
          </p:nvPr>
        </p:nvSpPr>
        <p:spPr>
          <a:xfrm>
            <a:off x="609480" y="1604520"/>
            <a:ext cx="10972440" cy="3977280"/>
          </a:xfrm>
          <a:prstGeom prst="rect">
            <a:avLst/>
          </a:prstGeom>
          <a:noFill/>
          <a:ln>
            <a:noFill/>
          </a:ln>
        </p:spPr>
        <p:txBody>
          <a:bodyPr anchorCtr="0" anchor="t" bIns="0" lIns="0" spcFirstLastPara="1" rIns="0" wrap="square" tIns="0">
            <a:norm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s://l.facebook.com/l.php?u=https://arxiv.org/abs/1611.04156&amp;h=IAQFlqjZK" TargetMode="External"/><Relationship Id="rId5"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jpg"/><Relationship Id="rId9" Type="http://schemas.openxmlformats.org/officeDocument/2006/relationships/image" Target="../media/image12.png"/><Relationship Id="rId5" Type="http://schemas.openxmlformats.org/officeDocument/2006/relationships/image" Target="../media/image8.jpg"/><Relationship Id="rId6" Type="http://schemas.openxmlformats.org/officeDocument/2006/relationships/image" Target="../media/image21.png"/><Relationship Id="rId7" Type="http://schemas.openxmlformats.org/officeDocument/2006/relationships/hyperlink" Target="http://github.com/" TargetMode="External"/><Relationship Id="rId8"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chart" Target="../charts/chart1.xml"/><Relationship Id="rId5" Type="http://schemas.openxmlformats.org/officeDocument/2006/relationships/chart" Target="../charts/chart2.xml"/><Relationship Id="rId6" Type="http://schemas.openxmlformats.org/officeDocument/2006/relationships/image" Target="../media/image17.png"/><Relationship Id="rId7"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pic>
        <p:nvPicPr>
          <p:cNvPr id="111" name="Google Shape;111;p1"/>
          <p:cNvPicPr preferRelativeResize="0"/>
          <p:nvPr/>
        </p:nvPicPr>
        <p:blipFill rotWithShape="1">
          <a:blip r:embed="rId4">
            <a:alphaModFix/>
          </a:blip>
          <a:srcRect b="0" l="0" r="0" t="78334"/>
          <a:stretch/>
        </p:blipFill>
        <p:spPr>
          <a:xfrm>
            <a:off x="-775" y="5394835"/>
            <a:ext cx="12193562" cy="1483920"/>
          </a:xfrm>
          <a:prstGeom prst="rect">
            <a:avLst/>
          </a:prstGeom>
          <a:noFill/>
          <a:ln>
            <a:noFill/>
          </a:ln>
        </p:spPr>
      </p:pic>
      <p:sp>
        <p:nvSpPr>
          <p:cNvPr id="112" name="Google Shape;112;p1"/>
          <p:cNvSpPr/>
          <p:nvPr/>
        </p:nvSpPr>
        <p:spPr>
          <a:xfrm>
            <a:off x="0" y="20150"/>
            <a:ext cx="4379400" cy="6858600"/>
          </a:xfrm>
          <a:prstGeom prst="rect">
            <a:avLst/>
          </a:prstGeom>
          <a:solidFill>
            <a:srgbClr val="A3A8AE">
              <a:alpha val="49800"/>
            </a:srgbClr>
          </a:solid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Clr>
                <a:srgbClr val="000000"/>
              </a:buClr>
              <a:buFont typeface="Arial"/>
              <a:buNone/>
            </a:pPr>
            <a:r>
              <a:rPr lang="en-US" sz="4800">
                <a:solidFill>
                  <a:srgbClr val="001E33"/>
                </a:solidFill>
              </a:rPr>
              <a:t>PREDICCIÓN DEL ÉXITO ACADÉMICO</a:t>
            </a:r>
            <a:endParaRPr b="0" i="0" sz="4800" u="none" cap="none" strike="noStrike">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10"/>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318" name="Google Shape;318;p10"/>
          <p:cNvSpPr/>
          <p:nvPr/>
        </p:nvSpPr>
        <p:spPr>
          <a:xfrm>
            <a:off x="265320" y="376920"/>
            <a:ext cx="5402880" cy="42480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Reporte Aceptado en arXiv</a:t>
            </a:r>
            <a:endParaRPr b="0" i="0" sz="2200" u="none" cap="none" strike="noStrike">
              <a:latin typeface="Arial"/>
              <a:ea typeface="Arial"/>
              <a:cs typeface="Arial"/>
              <a:sym typeface="Arial"/>
            </a:endParaRPr>
          </a:p>
        </p:txBody>
      </p:sp>
      <p:sp>
        <p:nvSpPr>
          <p:cNvPr id="319" name="Google Shape;319;p10"/>
          <p:cNvSpPr/>
          <p:nvPr/>
        </p:nvSpPr>
        <p:spPr>
          <a:xfrm flipH="1" rot="10800000">
            <a:off x="4819320" y="54576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20" name="Google Shape;320;p10"/>
          <p:cNvSpPr/>
          <p:nvPr/>
        </p:nvSpPr>
        <p:spPr>
          <a:xfrm>
            <a:off x="5107320" y="336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321" name="Google Shape;321;p10"/>
          <p:cNvSpPr/>
          <p:nvPr/>
        </p:nvSpPr>
        <p:spPr>
          <a:xfrm>
            <a:off x="2242800" y="2393280"/>
            <a:ext cx="3426120" cy="51624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Incluyan la citación del reporte en arXiv y su vínculo comose muestra abajo</a:t>
            </a:r>
            <a:endParaRPr b="0" i="0" sz="1400" u="none" cap="none" strike="noStrike">
              <a:latin typeface="Arial"/>
              <a:ea typeface="Arial"/>
              <a:cs typeface="Arial"/>
              <a:sym typeface="Arial"/>
            </a:endParaRPr>
          </a:p>
        </p:txBody>
      </p:sp>
      <p:sp>
        <p:nvSpPr>
          <p:cNvPr id="322" name="Google Shape;322;p10"/>
          <p:cNvSpPr/>
          <p:nvPr/>
        </p:nvSpPr>
        <p:spPr>
          <a:xfrm flipH="1" rot="10800000">
            <a:off x="2011680" y="264384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23" name="Google Shape;323;p10"/>
          <p:cNvSpPr/>
          <p:nvPr/>
        </p:nvSpPr>
        <p:spPr>
          <a:xfrm>
            <a:off x="418320" y="3107880"/>
            <a:ext cx="6126120" cy="91332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800" u="none" cap="none" strike="noStrike">
                <a:solidFill>
                  <a:srgbClr val="001E33"/>
                </a:solidFill>
                <a:latin typeface="Arial"/>
                <a:ea typeface="Arial"/>
                <a:cs typeface="Arial"/>
                <a:sym typeface="Arial"/>
              </a:rPr>
              <a:t>C. Patiño-Forero, M. Agudelo-Toro, and M. Toro. Planning system for deliveries in Medellín. ArXiv e-prints, Nov. 2016. Available at: </a:t>
            </a:r>
            <a:r>
              <a:rPr b="0" i="0" lang="en-US" sz="1800" u="sng" cap="none" strike="noStrike">
                <a:solidFill>
                  <a:srgbClr val="0563C1"/>
                </a:solidFill>
                <a:latin typeface="Arial"/>
                <a:ea typeface="Arial"/>
                <a:cs typeface="Arial"/>
                <a:sym typeface="Arial"/>
                <a:hlinkClick r:id="rId4"/>
              </a:rPr>
              <a:t>https://arxiv.org/abs/1611.04156</a:t>
            </a:r>
            <a:endParaRPr b="0" i="0" sz="1800" u="none" cap="none" strike="noStrike">
              <a:latin typeface="Arial"/>
              <a:ea typeface="Arial"/>
              <a:cs typeface="Arial"/>
              <a:sym typeface="Arial"/>
            </a:endParaRPr>
          </a:p>
        </p:txBody>
      </p:sp>
      <p:grpSp>
        <p:nvGrpSpPr>
          <p:cNvPr id="324" name="Google Shape;324;p10"/>
          <p:cNvGrpSpPr/>
          <p:nvPr/>
        </p:nvGrpSpPr>
        <p:grpSpPr>
          <a:xfrm>
            <a:off x="7021800" y="894960"/>
            <a:ext cx="4571280" cy="4966200"/>
            <a:chOff x="7021800" y="894960"/>
            <a:chExt cx="4571280" cy="4966200"/>
          </a:xfrm>
        </p:grpSpPr>
        <p:pic>
          <p:nvPicPr>
            <p:cNvPr id="325" name="Google Shape;325;p10"/>
            <p:cNvPicPr preferRelativeResize="0"/>
            <p:nvPr/>
          </p:nvPicPr>
          <p:blipFill rotWithShape="1">
            <a:blip r:embed="rId5">
              <a:alphaModFix/>
            </a:blip>
            <a:srcRect b="22952" l="2991" r="11001" t="4621"/>
            <a:stretch/>
          </p:blipFill>
          <p:spPr>
            <a:xfrm>
              <a:off x="7021800" y="894960"/>
              <a:ext cx="4554360" cy="4966200"/>
            </a:xfrm>
            <a:prstGeom prst="rect">
              <a:avLst/>
            </a:prstGeom>
            <a:noFill/>
            <a:ln>
              <a:noFill/>
            </a:ln>
          </p:spPr>
        </p:pic>
        <p:sp>
          <p:nvSpPr>
            <p:cNvPr id="326" name="Google Shape;326;p10"/>
            <p:cNvSpPr/>
            <p:nvPr/>
          </p:nvSpPr>
          <p:spPr>
            <a:xfrm>
              <a:off x="10022400" y="1443600"/>
              <a:ext cx="1570680" cy="456840"/>
            </a:xfrm>
            <a:prstGeom prst="rect">
              <a:avLst/>
            </a:prstGeom>
            <a:solidFill>
              <a:srgbClr val="B31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0"/>
            <p:cNvSpPr/>
            <p:nvPr/>
          </p:nvSpPr>
          <p:spPr>
            <a:xfrm>
              <a:off x="10022400" y="950400"/>
              <a:ext cx="1570680" cy="401400"/>
            </a:xfrm>
            <a:prstGeom prst="rect">
              <a:avLst/>
            </a:prstGeom>
            <a:solidFill>
              <a:srgbClr val="222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10"/>
          <p:cNvSpPr/>
          <p:nvPr/>
        </p:nvSpPr>
        <p:spPr>
          <a:xfrm flipH="1">
            <a:off x="6491880" y="4672080"/>
            <a:ext cx="30744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29" name="Google Shape;329;p10"/>
          <p:cNvSpPr/>
          <p:nvPr/>
        </p:nvSpPr>
        <p:spPr>
          <a:xfrm>
            <a:off x="4747320" y="506196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Incluyan un </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pantallazo</a:t>
            </a:r>
            <a:endParaRPr b="0" i="0" sz="1400" u="none" cap="none" strike="noStrike">
              <a:latin typeface="Arial"/>
              <a:ea typeface="Arial"/>
              <a:cs typeface="Arial"/>
              <a:sym typeface="Arial"/>
            </a:endParaRPr>
          </a:p>
        </p:txBody>
      </p:sp>
      <p:sp>
        <p:nvSpPr>
          <p:cNvPr id="330" name="Google Shape;330;p10"/>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34" name="Shape 334"/>
        <p:cNvGrpSpPr/>
        <p:nvPr/>
      </p:nvGrpSpPr>
      <p:grpSpPr>
        <a:xfrm>
          <a:off x="0" y="0"/>
          <a:ext cx="0" cy="0"/>
          <a:chOff x="0" y="0"/>
          <a:chExt cx="0" cy="0"/>
        </a:xfrm>
      </p:grpSpPr>
      <p:sp>
        <p:nvSpPr>
          <p:cNvPr id="335" name="Google Shape;335;p11"/>
          <p:cNvSpPr/>
          <p:nvPr/>
        </p:nvSpPr>
        <p:spPr>
          <a:xfrm>
            <a:off x="2214000" y="4511520"/>
            <a:ext cx="8137080" cy="1644840"/>
          </a:xfrm>
          <a:prstGeom prst="rect">
            <a:avLst/>
          </a:prstGeom>
          <a:solidFill>
            <a:srgbClr val="A3A8AE">
              <a:alpha val="49803"/>
            </a:srgbClr>
          </a:solidFill>
          <a:ln>
            <a:noFill/>
          </a:ln>
        </p:spPr>
        <p:txBody>
          <a:bodyPr anchorCtr="0" anchor="ctr" bIns="45000" lIns="90000" spcFirstLastPara="1" rIns="90000" wrap="square" tIns="45000">
            <a:noAutofit/>
          </a:bodyPr>
          <a:lstStyle/>
          <a:p>
            <a:pPr indent="0" lvl="0" marL="0" marR="0" rtl="0" algn="ctr">
              <a:lnSpc>
                <a:spcPct val="100000"/>
              </a:lnSpc>
              <a:spcBef>
                <a:spcPts val="0"/>
              </a:spcBef>
              <a:spcAft>
                <a:spcPts val="0"/>
              </a:spcAft>
              <a:buNone/>
            </a:pPr>
            <a:r>
              <a:rPr b="0" i="0" lang="en-US" sz="4800" u="none" cap="none" strike="noStrike">
                <a:solidFill>
                  <a:srgbClr val="001E33"/>
                </a:solidFill>
                <a:latin typeface="Arial"/>
                <a:ea typeface="Arial"/>
                <a:cs typeface="Arial"/>
                <a:sym typeface="Arial"/>
              </a:rPr>
              <a:t>¡GRACIAS!</a:t>
            </a:r>
            <a:endParaRPr b="0" i="0" sz="4800" u="none" cap="none" strike="noStrike">
              <a:latin typeface="Arial"/>
              <a:ea typeface="Arial"/>
              <a:cs typeface="Arial"/>
              <a:sym typeface="Arial"/>
            </a:endParaRPr>
          </a:p>
        </p:txBody>
      </p:sp>
      <p:sp>
        <p:nvSpPr>
          <p:cNvPr id="336" name="Google Shape;336;p11"/>
          <p:cNvSpPr/>
          <p:nvPr/>
        </p:nvSpPr>
        <p:spPr>
          <a:xfrm>
            <a:off x="9953640" y="4270680"/>
            <a:ext cx="211536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Digan gracias por</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escucharnos</a:t>
            </a:r>
            <a:endParaRPr b="0" i="0" sz="1400" u="none" cap="none" strike="noStrike">
              <a:latin typeface="Arial"/>
              <a:ea typeface="Arial"/>
              <a:cs typeface="Arial"/>
              <a:sym typeface="Arial"/>
            </a:endParaRPr>
          </a:p>
        </p:txBody>
      </p:sp>
      <p:sp>
        <p:nvSpPr>
          <p:cNvPr id="337" name="Google Shape;337;p11"/>
          <p:cNvSpPr/>
          <p:nvPr/>
        </p:nvSpPr>
        <p:spPr>
          <a:xfrm flipH="1" rot="10800000">
            <a:off x="9505080" y="475704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38" name="Google Shape;338;p11"/>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118" name="Google Shape;118;p2"/>
          <p:cNvSpPr/>
          <p:nvPr/>
        </p:nvSpPr>
        <p:spPr>
          <a:xfrm>
            <a:off x="265320" y="376920"/>
            <a:ext cx="366624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Presentación del Equipo</a:t>
            </a:r>
            <a:endParaRPr b="0" i="0" sz="2200" u="none" cap="none" strike="noStrike">
              <a:latin typeface="Arial"/>
              <a:ea typeface="Arial"/>
              <a:cs typeface="Arial"/>
              <a:sym typeface="Arial"/>
            </a:endParaRPr>
          </a:p>
        </p:txBody>
      </p:sp>
      <p:grpSp>
        <p:nvGrpSpPr>
          <p:cNvPr id="119" name="Google Shape;119;p2"/>
          <p:cNvGrpSpPr/>
          <p:nvPr/>
        </p:nvGrpSpPr>
        <p:grpSpPr>
          <a:xfrm>
            <a:off x="9052560" y="1645920"/>
            <a:ext cx="2834640" cy="2743200"/>
            <a:chOff x="9052560" y="1645920"/>
            <a:chExt cx="2834640" cy="2743200"/>
          </a:xfrm>
        </p:grpSpPr>
        <p:pic>
          <p:nvPicPr>
            <p:cNvPr id="120" name="Google Shape;120;p2"/>
            <p:cNvPicPr preferRelativeResize="0"/>
            <p:nvPr/>
          </p:nvPicPr>
          <p:blipFill rotWithShape="1">
            <a:blip r:embed="rId4">
              <a:alphaModFix/>
            </a:blip>
            <a:srcRect b="0" l="0" r="0" t="0"/>
            <a:stretch/>
          </p:blipFill>
          <p:spPr>
            <a:xfrm>
              <a:off x="9219240" y="1757160"/>
              <a:ext cx="2508480" cy="2487600"/>
            </a:xfrm>
            <a:prstGeom prst="rect">
              <a:avLst/>
            </a:prstGeom>
            <a:noFill/>
            <a:ln>
              <a:noFill/>
            </a:ln>
          </p:spPr>
        </p:pic>
        <p:sp>
          <p:nvSpPr>
            <p:cNvPr id="121" name="Google Shape;121;p2"/>
            <p:cNvSpPr/>
            <p:nvPr/>
          </p:nvSpPr>
          <p:spPr>
            <a:xfrm>
              <a:off x="9052560" y="1645920"/>
              <a:ext cx="2834640" cy="2743200"/>
            </a:xfrm>
            <a:custGeom>
              <a:rect b="b" l="l" r="r" t="t"/>
              <a:pathLst>
                <a:path extrusionOk="0" h="7621" w="7875">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2"/>
          <p:cNvSpPr/>
          <p:nvPr/>
        </p:nvSpPr>
        <p:spPr>
          <a:xfrm>
            <a:off x="728640" y="1900800"/>
            <a:ext cx="2102760" cy="2194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3599280" y="1903680"/>
            <a:ext cx="2102760" cy="2194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9419040" y="4180680"/>
            <a:ext cx="2193480" cy="7599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Mauricio</a:t>
            </a:r>
            <a:endParaRPr b="0" i="0" sz="2200" u="none" cap="none" strike="noStrike">
              <a:latin typeface="Arial"/>
              <a:ea typeface="Arial"/>
              <a:cs typeface="Arial"/>
              <a:sym typeface="Arial"/>
            </a:endParaRPr>
          </a:p>
          <a:p>
            <a:pPr indent="0" lvl="0" marL="0" marR="0" rtl="0" algn="ctr">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Toro</a:t>
            </a:r>
            <a:endParaRPr b="0" i="0" sz="2200" u="none" cap="none" strike="noStrike">
              <a:latin typeface="Arial"/>
              <a:ea typeface="Arial"/>
              <a:cs typeface="Arial"/>
              <a:sym typeface="Arial"/>
            </a:endParaRPr>
          </a:p>
        </p:txBody>
      </p:sp>
      <p:sp>
        <p:nvSpPr>
          <p:cNvPr id="125" name="Google Shape;125;p2"/>
          <p:cNvSpPr/>
          <p:nvPr/>
        </p:nvSpPr>
        <p:spPr>
          <a:xfrm>
            <a:off x="3551040" y="4180680"/>
            <a:ext cx="2193480" cy="7599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lang="en-US" sz="2200">
                <a:solidFill>
                  <a:srgbClr val="001E33"/>
                </a:solidFill>
              </a:rPr>
              <a:t>Mariana</a:t>
            </a:r>
            <a:endParaRPr sz="2200">
              <a:solidFill>
                <a:srgbClr val="001E33"/>
              </a:solidFill>
            </a:endParaRPr>
          </a:p>
          <a:p>
            <a:pPr indent="0" lvl="0" marL="0" marR="0" rtl="0" algn="ctr">
              <a:lnSpc>
                <a:spcPct val="100000"/>
              </a:lnSpc>
              <a:spcBef>
                <a:spcPts val="0"/>
              </a:spcBef>
              <a:spcAft>
                <a:spcPts val="0"/>
              </a:spcAft>
              <a:buNone/>
            </a:pPr>
            <a:r>
              <a:rPr lang="en-US" sz="2200">
                <a:solidFill>
                  <a:srgbClr val="001E33"/>
                </a:solidFill>
              </a:rPr>
              <a:t>Quintero</a:t>
            </a:r>
            <a:endParaRPr sz="2200">
              <a:solidFill>
                <a:srgbClr val="001E33"/>
              </a:solidFill>
            </a:endParaRPr>
          </a:p>
        </p:txBody>
      </p:sp>
      <p:sp>
        <p:nvSpPr>
          <p:cNvPr id="126" name="Google Shape;126;p2"/>
          <p:cNvSpPr/>
          <p:nvPr/>
        </p:nvSpPr>
        <p:spPr>
          <a:xfrm>
            <a:off x="635040" y="4180680"/>
            <a:ext cx="2193480" cy="7599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lang="en-US" sz="2200">
                <a:solidFill>
                  <a:srgbClr val="001E33"/>
                </a:solidFill>
              </a:rPr>
              <a:t>Isabella</a:t>
            </a:r>
            <a:endParaRPr sz="2200">
              <a:solidFill>
                <a:srgbClr val="001E33"/>
              </a:solidFill>
            </a:endParaRPr>
          </a:p>
          <a:p>
            <a:pPr indent="0" lvl="0" marL="0" marR="0" rtl="0" algn="ctr">
              <a:lnSpc>
                <a:spcPct val="100000"/>
              </a:lnSpc>
              <a:spcBef>
                <a:spcPts val="0"/>
              </a:spcBef>
              <a:spcAft>
                <a:spcPts val="0"/>
              </a:spcAft>
              <a:buNone/>
            </a:pPr>
            <a:r>
              <a:rPr lang="en-US" sz="2200">
                <a:solidFill>
                  <a:srgbClr val="001E33"/>
                </a:solidFill>
              </a:rPr>
              <a:t>Serna</a:t>
            </a:r>
            <a:endParaRPr sz="2200">
              <a:solidFill>
                <a:srgbClr val="001E33"/>
              </a:solidFill>
            </a:endParaRPr>
          </a:p>
        </p:txBody>
      </p:sp>
      <p:pic>
        <p:nvPicPr>
          <p:cNvPr id="127" name="Google Shape;127;p2"/>
          <p:cNvPicPr preferRelativeResize="0"/>
          <p:nvPr/>
        </p:nvPicPr>
        <p:blipFill rotWithShape="1">
          <a:blip r:embed="rId5">
            <a:alphaModFix/>
          </a:blip>
          <a:srcRect b="25722" l="0" r="0" t="0"/>
          <a:stretch/>
        </p:blipFill>
        <p:spPr>
          <a:xfrm>
            <a:off x="6018840" y="1828800"/>
            <a:ext cx="3200040" cy="2376720"/>
          </a:xfrm>
          <a:prstGeom prst="rect">
            <a:avLst/>
          </a:prstGeom>
          <a:noFill/>
          <a:ln>
            <a:noFill/>
          </a:ln>
        </p:spPr>
      </p:pic>
      <p:sp>
        <p:nvSpPr>
          <p:cNvPr id="128" name="Google Shape;128;p2"/>
          <p:cNvSpPr/>
          <p:nvPr/>
        </p:nvSpPr>
        <p:spPr>
          <a:xfrm>
            <a:off x="6503040" y="4180680"/>
            <a:ext cx="2193120" cy="7599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Miguel</a:t>
            </a:r>
            <a:br>
              <a:rPr b="0" i="0" lang="en-US" sz="1800" u="none" cap="none" strike="noStrike">
                <a:latin typeface="Arial"/>
                <a:ea typeface="Arial"/>
                <a:cs typeface="Arial"/>
                <a:sym typeface="Arial"/>
              </a:rPr>
            </a:br>
            <a:r>
              <a:rPr b="0" i="0" lang="en-US" sz="2200" u="none" cap="none" strike="noStrike">
                <a:solidFill>
                  <a:srgbClr val="001E33"/>
                </a:solidFill>
                <a:latin typeface="Arial"/>
                <a:ea typeface="Arial"/>
                <a:cs typeface="Arial"/>
                <a:sym typeface="Arial"/>
              </a:rPr>
              <a:t>Correa</a:t>
            </a:r>
            <a:endParaRPr b="0" i="0" sz="2200" u="none" cap="none" strike="noStrike">
              <a:latin typeface="Arial"/>
              <a:ea typeface="Arial"/>
              <a:cs typeface="Arial"/>
              <a:sym typeface="Arial"/>
            </a:endParaRPr>
          </a:p>
        </p:txBody>
      </p:sp>
      <p:sp>
        <p:nvSpPr>
          <p:cNvPr id="129" name="Google Shape;129;p2"/>
          <p:cNvSpPr/>
          <p:nvPr/>
        </p:nvSpPr>
        <p:spPr>
          <a:xfrm>
            <a:off x="5924160" y="1645920"/>
            <a:ext cx="3383280" cy="2651760"/>
          </a:xfrm>
          <a:custGeom>
            <a:rect b="b" l="l" r="r" t="t"/>
            <a:pathLst>
              <a:path extrusionOk="0" h="7367" w="9399">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p>
      <p:pic>
        <p:nvPicPr>
          <p:cNvPr id="130" name="Google Shape;130;p2"/>
          <p:cNvPicPr preferRelativeResize="0"/>
          <p:nvPr/>
        </p:nvPicPr>
        <p:blipFill rotWithShape="1">
          <a:blip r:embed="rId6">
            <a:alphaModFix/>
          </a:blip>
          <a:srcRect b="0" l="0" r="0" t="0"/>
          <a:stretch/>
        </p:blipFill>
        <p:spPr>
          <a:xfrm>
            <a:off x="182880" y="6089760"/>
            <a:ext cx="621360" cy="621360"/>
          </a:xfrm>
          <a:prstGeom prst="rect">
            <a:avLst/>
          </a:prstGeom>
          <a:noFill/>
          <a:ln>
            <a:noFill/>
          </a:ln>
        </p:spPr>
      </p:pic>
      <p:sp>
        <p:nvSpPr>
          <p:cNvPr id="131" name="Google Shape;131;p2"/>
          <p:cNvSpPr/>
          <p:nvPr/>
        </p:nvSpPr>
        <p:spPr>
          <a:xfrm>
            <a:off x="815040" y="6160680"/>
            <a:ext cx="6915600" cy="42552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sng" cap="none" strike="noStrike">
                <a:solidFill>
                  <a:srgbClr val="001E33"/>
                </a:solidFill>
                <a:latin typeface="Arial"/>
                <a:ea typeface="Arial"/>
                <a:cs typeface="Arial"/>
                <a:sym typeface="Arial"/>
                <a:hlinkClick r:id="rId7"/>
              </a:rPr>
              <a:t>http://github.com/</a:t>
            </a:r>
            <a:r>
              <a:rPr b="0" i="0" lang="en-US" sz="2200" u="none" cap="none" strike="noStrike">
                <a:solidFill>
                  <a:srgbClr val="001E33"/>
                </a:solidFill>
                <a:latin typeface="Arial"/>
                <a:ea typeface="Arial"/>
                <a:cs typeface="Arial"/>
                <a:sym typeface="Arial"/>
              </a:rPr>
              <a:t>                             </a:t>
            </a:r>
            <a:r>
              <a:rPr b="1" i="0" lang="en-US" sz="2200" u="none" cap="none" strike="noStrike">
                <a:solidFill>
                  <a:srgbClr val="001E33"/>
                </a:solidFill>
                <a:latin typeface="Arial"/>
                <a:ea typeface="Arial"/>
                <a:cs typeface="Arial"/>
                <a:sym typeface="Arial"/>
              </a:rPr>
              <a:t>   /proyecto/</a:t>
            </a:r>
            <a:endParaRPr b="0" i="0" sz="2200" u="none" cap="none" strike="noStrike">
              <a:latin typeface="Arial"/>
              <a:ea typeface="Arial"/>
              <a:cs typeface="Arial"/>
              <a:sym typeface="Arial"/>
            </a:endParaRPr>
          </a:p>
        </p:txBody>
      </p:sp>
      <p:sp>
        <p:nvSpPr>
          <p:cNvPr id="132" name="Google Shape;132;p2"/>
          <p:cNvSpPr/>
          <p:nvPr/>
        </p:nvSpPr>
        <p:spPr>
          <a:xfrm>
            <a:off x="3193560" y="6217920"/>
            <a:ext cx="2932800" cy="3036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1" i="1" lang="en-US" sz="2200"/>
              <a:t>Mariana13-31</a:t>
            </a:r>
            <a:endParaRPr b="1" i="0" sz="2200" u="none" cap="none" strike="noStrike"/>
          </a:p>
        </p:txBody>
      </p:sp>
      <p:pic>
        <p:nvPicPr>
          <p:cNvPr id="133" name="Google Shape;133;p2"/>
          <p:cNvPicPr preferRelativeResize="0"/>
          <p:nvPr/>
        </p:nvPicPr>
        <p:blipFill>
          <a:blip r:embed="rId8">
            <a:alphaModFix/>
          </a:blip>
          <a:stretch>
            <a:fillRect/>
          </a:stretch>
        </p:blipFill>
        <p:spPr>
          <a:xfrm>
            <a:off x="722525" y="1897926"/>
            <a:ext cx="2115000" cy="2194200"/>
          </a:xfrm>
          <a:prstGeom prst="rect">
            <a:avLst/>
          </a:prstGeom>
          <a:noFill/>
          <a:ln>
            <a:noFill/>
          </a:ln>
        </p:spPr>
      </p:pic>
      <p:pic>
        <p:nvPicPr>
          <p:cNvPr id="134" name="Google Shape;134;p2"/>
          <p:cNvPicPr preferRelativeResize="0"/>
          <p:nvPr/>
        </p:nvPicPr>
        <p:blipFill>
          <a:blip r:embed="rId9">
            <a:alphaModFix/>
          </a:blip>
          <a:stretch>
            <a:fillRect/>
          </a:stretch>
        </p:blipFill>
        <p:spPr>
          <a:xfrm>
            <a:off x="3495225" y="1839600"/>
            <a:ext cx="2376751" cy="2376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3"/>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140" name="Google Shape;140;p3"/>
          <p:cNvSpPr/>
          <p:nvPr/>
        </p:nvSpPr>
        <p:spPr>
          <a:xfrm>
            <a:off x="265320" y="376920"/>
            <a:ext cx="330048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Diseño del Algoritmo</a:t>
            </a:r>
            <a:endParaRPr b="0" i="0" sz="2200" u="none" cap="none" strike="noStrike">
              <a:latin typeface="Arial"/>
              <a:ea typeface="Arial"/>
              <a:cs typeface="Arial"/>
              <a:sym typeface="Arial"/>
            </a:endParaRPr>
          </a:p>
        </p:txBody>
      </p:sp>
      <p:pic>
        <p:nvPicPr>
          <p:cNvPr id="141" name="Google Shape;141;p3"/>
          <p:cNvPicPr preferRelativeResize="0"/>
          <p:nvPr/>
        </p:nvPicPr>
        <p:blipFill rotWithShape="1">
          <a:blip r:embed="rId4">
            <a:alphaModFix/>
          </a:blip>
          <a:srcRect b="0" l="0" r="18276" t="2554"/>
          <a:stretch/>
        </p:blipFill>
        <p:spPr>
          <a:xfrm>
            <a:off x="640080" y="1188720"/>
            <a:ext cx="5484960" cy="3839400"/>
          </a:xfrm>
          <a:prstGeom prst="rect">
            <a:avLst/>
          </a:prstGeom>
          <a:noFill/>
          <a:ln>
            <a:noFill/>
          </a:ln>
        </p:spPr>
      </p:pic>
      <p:sp>
        <p:nvSpPr>
          <p:cNvPr id="142" name="Google Shape;142;p3"/>
          <p:cNvSpPr/>
          <p:nvPr/>
        </p:nvSpPr>
        <p:spPr>
          <a:xfrm>
            <a:off x="270000" y="4945680"/>
            <a:ext cx="6308280" cy="94248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Algoritmo para construir un árbol binario de decisión usando (En este semestre, uno puede ser CART, ID3, C4.5… por favor, elijan uno). En este ejemplo, mostramos un modelo para predecir si uno debe o no jugar Golf, dependiendo del clima.</a:t>
            </a:r>
            <a:endParaRPr b="0" i="0" sz="1400" u="none" cap="none" strike="noStrike">
              <a:latin typeface="Arial"/>
              <a:ea typeface="Arial"/>
              <a:cs typeface="Arial"/>
              <a:sym typeface="Arial"/>
            </a:endParaRPr>
          </a:p>
        </p:txBody>
      </p:sp>
      <p:pic>
        <p:nvPicPr>
          <p:cNvPr id="143" name="Google Shape;143;p3"/>
          <p:cNvPicPr preferRelativeResize="0"/>
          <p:nvPr/>
        </p:nvPicPr>
        <p:blipFill rotWithShape="1">
          <a:blip r:embed="rId5">
            <a:alphaModFix/>
          </a:blip>
          <a:srcRect b="0" l="0" r="0" t="0"/>
          <a:stretch/>
        </p:blipFill>
        <p:spPr>
          <a:xfrm>
            <a:off x="6835680" y="1787040"/>
            <a:ext cx="4613040" cy="3075840"/>
          </a:xfrm>
          <a:prstGeom prst="rect">
            <a:avLst/>
          </a:prstGeom>
          <a:noFill/>
          <a:ln>
            <a:noFill/>
          </a:ln>
        </p:spPr>
      </p:pic>
      <p:sp>
        <p:nvSpPr>
          <p:cNvPr id="144" name="Google Shape;144;p3"/>
          <p:cNvSpPr/>
          <p:nvPr/>
        </p:nvSpPr>
        <p:spPr>
          <a:xfrm flipH="1" rot="10800000">
            <a:off x="3405600" y="48780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45" name="Google Shape;145;p3"/>
          <p:cNvSpPr/>
          <p:nvPr/>
        </p:nvSpPr>
        <p:spPr>
          <a:xfrm>
            <a:off x="3932280" y="336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146" name="Google Shape;146;p3"/>
          <p:cNvSpPr/>
          <p:nvPr/>
        </p:nvSpPr>
        <p:spPr>
          <a:xfrm>
            <a:off x="5168160" y="914400"/>
            <a:ext cx="3426120" cy="9424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gráficas vectorizadas en español para explicar el algoritmo que diseñaron, de esa forma no les quedarán pixeladas como la mía</a:t>
            </a:r>
            <a:endParaRPr b="0" i="0" sz="1400" u="none" cap="none" strike="noStrike">
              <a:latin typeface="Arial"/>
              <a:ea typeface="Arial"/>
              <a:cs typeface="Arial"/>
              <a:sym typeface="Arial"/>
            </a:endParaRPr>
          </a:p>
        </p:txBody>
      </p:sp>
      <p:sp>
        <p:nvSpPr>
          <p:cNvPr id="147" name="Google Shape;147;p3"/>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48" name="Google Shape;148;p3"/>
          <p:cNvSpPr/>
          <p:nvPr/>
        </p:nvSpPr>
        <p:spPr>
          <a:xfrm>
            <a:off x="4417920" y="592056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Expliquen las gráficas con</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sus palabras</a:t>
            </a:r>
            <a:endParaRPr b="0" i="0" sz="1400" u="none" cap="none" strike="noStrike">
              <a:latin typeface="Arial"/>
              <a:ea typeface="Arial"/>
              <a:cs typeface="Arial"/>
              <a:sym typeface="Arial"/>
            </a:endParaRPr>
          </a:p>
        </p:txBody>
      </p:sp>
      <p:sp>
        <p:nvSpPr>
          <p:cNvPr id="149" name="Google Shape;149;p3"/>
          <p:cNvSpPr/>
          <p:nvPr/>
        </p:nvSpPr>
        <p:spPr>
          <a:xfrm>
            <a:off x="4386240" y="581328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50" name="Google Shape;150;p3"/>
          <p:cNvSpPr/>
          <p:nvPr/>
        </p:nvSpPr>
        <p:spPr>
          <a:xfrm>
            <a:off x="7674840" y="4965480"/>
            <a:ext cx="2933280" cy="94212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Incluyan una imagen de alta definción relacionada con el ejemplo que usan para explicar el algoritmo al lado izquierdo</a:t>
            </a:r>
            <a:endParaRPr b="0" i="0" sz="1400" u="none" cap="none" strike="noStrike">
              <a:latin typeface="Arial"/>
              <a:ea typeface="Arial"/>
              <a:cs typeface="Arial"/>
              <a:sym typeface="Arial"/>
            </a:endParaRPr>
          </a:p>
        </p:txBody>
      </p:sp>
      <p:sp>
        <p:nvSpPr>
          <p:cNvPr id="151" name="Google Shape;151;p3"/>
          <p:cNvSpPr/>
          <p:nvPr/>
        </p:nvSpPr>
        <p:spPr>
          <a:xfrm>
            <a:off x="7257960" y="493776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52" name="Google Shape;152;p3"/>
          <p:cNvSpPr/>
          <p:nvPr/>
        </p:nvSpPr>
        <p:spPr>
          <a:xfrm>
            <a:off x="10482120" y="668160"/>
            <a:ext cx="447120" cy="43380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53" name="Google Shape;153;p3"/>
          <p:cNvSpPr/>
          <p:nvPr/>
        </p:nvSpPr>
        <p:spPr>
          <a:xfrm>
            <a:off x="9558000" y="1083240"/>
            <a:ext cx="342612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estos colores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sus gráficas</a:t>
            </a:r>
            <a:endParaRPr b="0" i="0" sz="1400" u="none" cap="none" strike="noStrike">
              <a:latin typeface="Arial"/>
              <a:ea typeface="Arial"/>
              <a:cs typeface="Arial"/>
              <a:sym typeface="Arial"/>
            </a:endParaRPr>
          </a:p>
        </p:txBody>
      </p:sp>
      <p:sp>
        <p:nvSpPr>
          <p:cNvPr id="154" name="Google Shape;154;p3"/>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segunda entrega</a:t>
            </a:r>
            <a:endParaRPr b="0" i="0" sz="1400" u="none" cap="none" strike="noStrike">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4"/>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160" name="Google Shape;160;p4"/>
          <p:cNvSpPr/>
          <p:nvPr/>
        </p:nvSpPr>
        <p:spPr>
          <a:xfrm>
            <a:off x="265320" y="376920"/>
            <a:ext cx="302616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División de un nodo</a:t>
            </a:r>
            <a:endParaRPr b="0" i="0" sz="2200" u="none" cap="none" strike="noStrike">
              <a:latin typeface="Arial"/>
              <a:ea typeface="Arial"/>
              <a:cs typeface="Arial"/>
              <a:sym typeface="Arial"/>
            </a:endParaRPr>
          </a:p>
        </p:txBody>
      </p:sp>
      <p:sp>
        <p:nvSpPr>
          <p:cNvPr id="161" name="Google Shape;161;p4"/>
          <p:cNvSpPr/>
          <p:nvPr/>
        </p:nvSpPr>
        <p:spPr>
          <a:xfrm>
            <a:off x="414000" y="5089680"/>
            <a:ext cx="5506920" cy="7293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Esta división está basada en la condición “ingresos == 10.” Para este caso, la impureza Gini de la izquierda es 0.44, la impureza Gini de la derecha es 0.32 y la impureza ponderada es de 0.37.</a:t>
            </a:r>
            <a:endParaRPr b="0" i="0" sz="1400" u="none" cap="none" strike="noStrike">
              <a:latin typeface="Arial"/>
              <a:ea typeface="Arial"/>
              <a:cs typeface="Arial"/>
              <a:sym typeface="Arial"/>
            </a:endParaRPr>
          </a:p>
        </p:txBody>
      </p:sp>
      <p:sp>
        <p:nvSpPr>
          <p:cNvPr id="162" name="Google Shape;162;p4"/>
          <p:cNvSpPr/>
          <p:nvPr/>
        </p:nvSpPr>
        <p:spPr>
          <a:xfrm flipH="1" rot="10800000">
            <a:off x="3225600" y="48780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63" name="Google Shape;163;p4"/>
          <p:cNvSpPr/>
          <p:nvPr/>
        </p:nvSpPr>
        <p:spPr>
          <a:xfrm>
            <a:off x="3536280" y="336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164" name="Google Shape;164;p4"/>
          <p:cNvSpPr/>
          <p:nvPr/>
        </p:nvSpPr>
        <p:spPr>
          <a:xfrm>
            <a:off x="5168160" y="914400"/>
            <a:ext cx="3426120" cy="51624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gráficas vectorizadas en español para explicar el algoritmo que diseñaron</a:t>
            </a:r>
            <a:endParaRPr b="0" i="0" sz="1400" u="none" cap="none" strike="noStrike">
              <a:latin typeface="Arial"/>
              <a:ea typeface="Arial"/>
              <a:cs typeface="Arial"/>
              <a:sym typeface="Arial"/>
            </a:endParaRPr>
          </a:p>
        </p:txBody>
      </p:sp>
      <p:sp>
        <p:nvSpPr>
          <p:cNvPr id="165" name="Google Shape;165;p4"/>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66" name="Google Shape;166;p4"/>
          <p:cNvSpPr/>
          <p:nvPr/>
        </p:nvSpPr>
        <p:spPr>
          <a:xfrm>
            <a:off x="4417920" y="592056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Expliquen sus gráficas con</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sus propias palabras</a:t>
            </a:r>
            <a:endParaRPr b="0" i="0" sz="1400" u="none" cap="none" strike="noStrike">
              <a:latin typeface="Arial"/>
              <a:ea typeface="Arial"/>
              <a:cs typeface="Arial"/>
              <a:sym typeface="Arial"/>
            </a:endParaRPr>
          </a:p>
        </p:txBody>
      </p:sp>
      <p:sp>
        <p:nvSpPr>
          <p:cNvPr id="167" name="Google Shape;167;p4"/>
          <p:cNvSpPr/>
          <p:nvPr/>
        </p:nvSpPr>
        <p:spPr>
          <a:xfrm>
            <a:off x="4386240" y="581328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168" name="Google Shape;168;p4"/>
          <p:cNvSpPr/>
          <p:nvPr/>
        </p:nvSpPr>
        <p:spPr>
          <a:xfrm>
            <a:off x="3247200" y="3554280"/>
            <a:ext cx="1507320" cy="147456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1375200" y="3554280"/>
            <a:ext cx="1507320" cy="147456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2085120" y="997200"/>
            <a:ext cx="1769400" cy="167580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1" name="Google Shape;171;p4"/>
          <p:cNvCxnSpPr/>
          <p:nvPr/>
        </p:nvCxnSpPr>
        <p:spPr>
          <a:xfrm flipH="1">
            <a:off x="2151000" y="2616120"/>
            <a:ext cx="498960" cy="938160"/>
          </a:xfrm>
          <a:prstGeom prst="straightConnector1">
            <a:avLst/>
          </a:prstGeom>
          <a:noFill/>
          <a:ln cap="flat" cmpd="sng" w="9525">
            <a:solidFill>
              <a:srgbClr val="001E33"/>
            </a:solidFill>
            <a:prstDash val="solid"/>
            <a:round/>
            <a:headEnd len="sm" w="sm" type="none"/>
            <a:tailEnd len="med" w="med" type="triangle"/>
          </a:ln>
        </p:spPr>
      </p:cxnSp>
      <p:cxnSp>
        <p:nvCxnSpPr>
          <p:cNvPr id="172" name="Google Shape;172;p4"/>
          <p:cNvCxnSpPr/>
          <p:nvPr/>
        </p:nvCxnSpPr>
        <p:spPr>
          <a:xfrm>
            <a:off x="3339720" y="2561040"/>
            <a:ext cx="365760" cy="1060920"/>
          </a:xfrm>
          <a:prstGeom prst="straightConnector1">
            <a:avLst/>
          </a:prstGeom>
          <a:noFill/>
          <a:ln cap="flat" cmpd="sng" w="9525">
            <a:solidFill>
              <a:srgbClr val="001E33"/>
            </a:solidFill>
            <a:prstDash val="solid"/>
            <a:round/>
            <a:headEnd len="sm" w="sm" type="none"/>
            <a:tailEnd len="med" w="med" type="triangle"/>
          </a:ln>
        </p:spPr>
      </p:cxnSp>
      <p:sp>
        <p:nvSpPr>
          <p:cNvPr id="173" name="Google Shape;173;p4"/>
          <p:cNvSpPr/>
          <p:nvPr/>
        </p:nvSpPr>
        <p:spPr>
          <a:xfrm>
            <a:off x="1823040" y="435060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2107080" y="4033440"/>
            <a:ext cx="19548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2107080" y="4297680"/>
            <a:ext cx="195480" cy="13284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3754800" y="4350600"/>
            <a:ext cx="19584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4064760" y="4509000"/>
            <a:ext cx="195480" cy="13284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2281680" y="159480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2281680" y="1859040"/>
            <a:ext cx="19584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2565720" y="156852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2333520" y="207036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2617560" y="1753560"/>
            <a:ext cx="195480" cy="13284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2617560" y="2017440"/>
            <a:ext cx="19548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3120480" y="197892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3430080" y="2137320"/>
            <a:ext cx="19584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3745080" y="4116960"/>
            <a:ext cx="19548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4007520" y="425124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4007520" y="405000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9556560" y="3562920"/>
            <a:ext cx="1507320" cy="147456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7684560" y="3562920"/>
            <a:ext cx="1507320" cy="147456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8394480" y="1005840"/>
            <a:ext cx="1769400" cy="1675800"/>
          </a:xfrm>
          <a:prstGeom prst="ellipse">
            <a:avLst/>
          </a:prstGeom>
          <a:solidFill>
            <a:srgbClr val="001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2" name="Google Shape;192;p4"/>
          <p:cNvCxnSpPr/>
          <p:nvPr/>
        </p:nvCxnSpPr>
        <p:spPr>
          <a:xfrm flipH="1">
            <a:off x="8460360" y="2624760"/>
            <a:ext cx="498960" cy="938160"/>
          </a:xfrm>
          <a:prstGeom prst="straightConnector1">
            <a:avLst/>
          </a:prstGeom>
          <a:noFill/>
          <a:ln cap="flat" cmpd="sng" w="9525">
            <a:solidFill>
              <a:srgbClr val="001E33"/>
            </a:solidFill>
            <a:prstDash val="solid"/>
            <a:round/>
            <a:headEnd len="sm" w="sm" type="none"/>
            <a:tailEnd len="med" w="med" type="triangle"/>
          </a:ln>
        </p:spPr>
      </p:cxnSp>
      <p:cxnSp>
        <p:nvCxnSpPr>
          <p:cNvPr id="193" name="Google Shape;193;p4"/>
          <p:cNvCxnSpPr/>
          <p:nvPr/>
        </p:nvCxnSpPr>
        <p:spPr>
          <a:xfrm>
            <a:off x="9649080" y="2569680"/>
            <a:ext cx="365760" cy="1060920"/>
          </a:xfrm>
          <a:prstGeom prst="straightConnector1">
            <a:avLst/>
          </a:prstGeom>
          <a:noFill/>
          <a:ln cap="flat" cmpd="sng" w="9525">
            <a:solidFill>
              <a:srgbClr val="001E33"/>
            </a:solidFill>
            <a:prstDash val="solid"/>
            <a:round/>
            <a:headEnd len="sm" w="sm" type="none"/>
            <a:tailEnd len="med" w="med" type="triangle"/>
          </a:ln>
        </p:spPr>
      </p:cxnSp>
      <p:sp>
        <p:nvSpPr>
          <p:cNvPr id="194" name="Google Shape;194;p4"/>
          <p:cNvSpPr/>
          <p:nvPr/>
        </p:nvSpPr>
        <p:spPr>
          <a:xfrm>
            <a:off x="8591040" y="160344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8591040" y="1867680"/>
            <a:ext cx="19584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8875080" y="157716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8642880" y="207900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8926920" y="1762200"/>
            <a:ext cx="195480" cy="13284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8926920" y="2026080"/>
            <a:ext cx="19548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9429840" y="198756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9739440" y="2145960"/>
            <a:ext cx="19584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6534000" y="5089680"/>
            <a:ext cx="5506920" cy="7293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Esta división está basada en la condición “estrato == 4.” Para este caso, la impureza Gini de la izquierda es 0.44, la impureza Gini de la derecha es 0.32 y la impureza ponderada es 0.45.</a:t>
            </a:r>
            <a:endParaRPr b="0" i="0" sz="1400" u="none" cap="none" strike="noStrike">
              <a:latin typeface="Arial"/>
              <a:ea typeface="Arial"/>
              <a:cs typeface="Arial"/>
              <a:sym typeface="Arial"/>
            </a:endParaRPr>
          </a:p>
        </p:txBody>
      </p:sp>
      <p:sp>
        <p:nvSpPr>
          <p:cNvPr id="203" name="Google Shape;203;p4"/>
          <p:cNvSpPr/>
          <p:nvPr/>
        </p:nvSpPr>
        <p:spPr>
          <a:xfrm>
            <a:off x="10041840" y="411156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10351440" y="4269960"/>
            <a:ext cx="19584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8135640" y="397980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8135640" y="4244040"/>
            <a:ext cx="19584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8419680" y="3953520"/>
            <a:ext cx="195840" cy="13320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8187480" y="4455360"/>
            <a:ext cx="195480" cy="132840"/>
          </a:xfrm>
          <a:prstGeom prst="ellipse">
            <a:avLst/>
          </a:prstGeom>
          <a:solidFill>
            <a:srgbClr val="48AC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8471520" y="4138560"/>
            <a:ext cx="195480" cy="13284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8471520" y="4402440"/>
            <a:ext cx="195480" cy="133200"/>
          </a:xfrm>
          <a:prstGeom prst="ellipse">
            <a:avLst/>
          </a:prstGeom>
          <a:solidFill>
            <a:srgbClr val="00AA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9558000" y="1258560"/>
            <a:ext cx="342612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estos colores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para sus gráficas</a:t>
            </a:r>
            <a:endParaRPr b="0" i="0" sz="1400" u="none" cap="none" strike="noStrike">
              <a:latin typeface="Arial"/>
              <a:ea typeface="Arial"/>
              <a:cs typeface="Arial"/>
              <a:sym typeface="Arial"/>
            </a:endParaRPr>
          </a:p>
        </p:txBody>
      </p:sp>
      <p:sp>
        <p:nvSpPr>
          <p:cNvPr id="212" name="Google Shape;212;p4"/>
          <p:cNvSpPr/>
          <p:nvPr/>
        </p:nvSpPr>
        <p:spPr>
          <a:xfrm>
            <a:off x="10708200" y="822960"/>
            <a:ext cx="447120" cy="43380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13" name="Google Shape;213;p4"/>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segunda entrega</a:t>
            </a:r>
            <a:endParaRPr b="0" i="0" sz="1400" u="none" cap="none" strike="noStrike">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5"/>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219" name="Google Shape;219;p5"/>
          <p:cNvSpPr/>
          <p:nvPr/>
        </p:nvSpPr>
        <p:spPr>
          <a:xfrm>
            <a:off x="265320" y="376920"/>
            <a:ext cx="384912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Complejidad del Algoritmo</a:t>
            </a:r>
            <a:endParaRPr b="0" i="0" sz="2200" u="none" cap="none" strike="noStrike">
              <a:latin typeface="Arial"/>
              <a:ea typeface="Arial"/>
              <a:cs typeface="Arial"/>
              <a:sym typeface="Arial"/>
            </a:endParaRPr>
          </a:p>
        </p:txBody>
      </p:sp>
      <p:sp>
        <p:nvSpPr>
          <p:cNvPr id="220" name="Google Shape;220;p5"/>
          <p:cNvSpPr/>
          <p:nvPr/>
        </p:nvSpPr>
        <p:spPr>
          <a:xfrm>
            <a:off x="584640" y="4173120"/>
            <a:ext cx="5028120" cy="94248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Complejidad en tiempo y memoria del algoritmo (En este semestre, una opción puede ser CART, ID3, C4.5, elijan uno). (Por favor, expliquen qué es N y qué es M en este problem. ¡POR FAVOR, HÁGANLO!)</a:t>
            </a:r>
            <a:endParaRPr b="0" i="0" sz="1400" u="none" cap="none" strike="noStrike">
              <a:latin typeface="Arial"/>
              <a:ea typeface="Arial"/>
              <a:cs typeface="Arial"/>
              <a:sym typeface="Arial"/>
            </a:endParaRPr>
          </a:p>
        </p:txBody>
      </p:sp>
      <p:sp>
        <p:nvSpPr>
          <p:cNvPr id="221" name="Google Shape;221;p5"/>
          <p:cNvSpPr/>
          <p:nvPr/>
        </p:nvSpPr>
        <p:spPr>
          <a:xfrm flipH="1" rot="10800000">
            <a:off x="4184280" y="54576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22" name="Google Shape;222;p5"/>
          <p:cNvSpPr/>
          <p:nvPr/>
        </p:nvSpPr>
        <p:spPr>
          <a:xfrm>
            <a:off x="4508280" y="372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223" name="Google Shape;223;p5"/>
          <p:cNvSpPr/>
          <p:nvPr/>
        </p:nvSpPr>
        <p:spPr>
          <a:xfrm>
            <a:off x="5168160" y="914400"/>
            <a:ext cx="3426120" cy="729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Creen esta tabla en Powerpoint. ¡No copien pantallazos pixelados del porte aquí!</a:t>
            </a:r>
            <a:endParaRPr b="0" i="0" sz="1400" u="none" cap="none" strike="noStrike">
              <a:latin typeface="Arial"/>
              <a:ea typeface="Arial"/>
              <a:cs typeface="Arial"/>
              <a:sym typeface="Arial"/>
            </a:endParaRPr>
          </a:p>
        </p:txBody>
      </p:sp>
      <p:sp>
        <p:nvSpPr>
          <p:cNvPr id="224" name="Google Shape;224;p5"/>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25" name="Google Shape;225;p5"/>
          <p:cNvSpPr/>
          <p:nvPr/>
        </p:nvSpPr>
        <p:spPr>
          <a:xfrm>
            <a:off x="3437640" y="520848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Expliquen las tablas con</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sus propias palabras</a:t>
            </a:r>
            <a:endParaRPr b="0" i="0" sz="1400" u="none" cap="none" strike="noStrike">
              <a:latin typeface="Arial"/>
              <a:ea typeface="Arial"/>
              <a:cs typeface="Arial"/>
              <a:sym typeface="Arial"/>
            </a:endParaRPr>
          </a:p>
        </p:txBody>
      </p:sp>
      <p:sp>
        <p:nvSpPr>
          <p:cNvPr id="226" name="Google Shape;226;p5"/>
          <p:cNvSpPr/>
          <p:nvPr/>
        </p:nvSpPr>
        <p:spPr>
          <a:xfrm>
            <a:off x="3437640" y="512928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27" name="Google Shape;227;p5"/>
          <p:cNvSpPr/>
          <p:nvPr/>
        </p:nvSpPr>
        <p:spPr>
          <a:xfrm>
            <a:off x="8034840" y="5145480"/>
            <a:ext cx="2933280" cy="7290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Incluyan una foto de alta definición relacionada con el problema que están modelando</a:t>
            </a:r>
            <a:endParaRPr b="0" i="0" sz="1400" u="none" cap="none" strike="noStrike">
              <a:latin typeface="Arial"/>
              <a:ea typeface="Arial"/>
              <a:cs typeface="Arial"/>
              <a:sym typeface="Arial"/>
            </a:endParaRPr>
          </a:p>
        </p:txBody>
      </p:sp>
      <p:sp>
        <p:nvSpPr>
          <p:cNvPr id="228" name="Google Shape;228;p5"/>
          <p:cNvSpPr/>
          <p:nvPr/>
        </p:nvSpPr>
        <p:spPr>
          <a:xfrm>
            <a:off x="7257960" y="493776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graphicFrame>
        <p:nvGraphicFramePr>
          <p:cNvPr id="229" name="Google Shape;229;p5"/>
          <p:cNvGraphicFramePr/>
          <p:nvPr/>
        </p:nvGraphicFramePr>
        <p:xfrm>
          <a:off x="547920" y="1956240"/>
          <a:ext cx="3000000" cy="3000000"/>
        </p:xfrm>
        <a:graphic>
          <a:graphicData uri="http://schemas.openxmlformats.org/drawingml/2006/table">
            <a:tbl>
              <a:tblPr>
                <a:noFill/>
                <a:tableStyleId>{AF846C00-2C27-4407-8BEC-A8EE74DAC1BD}</a:tableStyleId>
              </a:tblPr>
              <a:tblGrid>
                <a:gridCol w="1691650"/>
                <a:gridCol w="1691650"/>
                <a:gridCol w="1692350"/>
              </a:tblGrid>
              <a:tr h="719650">
                <a:tc>
                  <a:txBody>
                    <a:bodyPr/>
                    <a:lstStyle/>
                    <a:p>
                      <a:pPr indent="0" lvl="0" marL="0" rtl="0" algn="l">
                        <a:spcBef>
                          <a:spcPts val="0"/>
                        </a:spcBef>
                        <a:spcAft>
                          <a:spcPts val="0"/>
                        </a:spcAft>
                        <a:buNone/>
                      </a:pPr>
                      <a:r>
                        <a:t/>
                      </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ctr">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Complejidad en tiempo</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ctr">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Complejidad en memoria</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r h="719650">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Entrenamiento del modelo</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O(N</a:t>
                      </a:r>
                      <a:r>
                        <a:rPr b="0" baseline="30000" lang="en-US" sz="1800" u="none" cap="none" strike="noStrike">
                          <a:solidFill>
                            <a:srgbClr val="FFFFFF"/>
                          </a:solidFill>
                          <a:latin typeface="Arial"/>
                          <a:ea typeface="Arial"/>
                          <a:cs typeface="Arial"/>
                          <a:sym typeface="Arial"/>
                        </a:rPr>
                        <a:t>2</a:t>
                      </a:r>
                      <a:r>
                        <a:rPr b="0" lang="en-US" sz="1800" u="none" cap="none" strike="noStrike">
                          <a:solidFill>
                            <a:srgbClr val="FFFFFF"/>
                          </a:solidFill>
                          <a:latin typeface="Arial"/>
                          <a:ea typeface="Arial"/>
                          <a:cs typeface="Arial"/>
                          <a:sym typeface="Arial"/>
                        </a:rPr>
                        <a:t>*M*2</a:t>
                      </a:r>
                      <a:r>
                        <a:rPr b="0" baseline="30000" lang="en-US" sz="1800" u="none" cap="none" strike="noStrike">
                          <a:solidFill>
                            <a:srgbClr val="FFFFFF"/>
                          </a:solidFill>
                          <a:latin typeface="Arial"/>
                          <a:ea typeface="Arial"/>
                          <a:cs typeface="Arial"/>
                          <a:sym typeface="Arial"/>
                        </a:rPr>
                        <a:t>M</a:t>
                      </a:r>
                      <a:r>
                        <a:rPr b="0" lang="en-US" sz="1800" u="none" cap="none" strike="noStrike">
                          <a:solidFill>
                            <a:srgbClr val="FFFFFF"/>
                          </a:solidFill>
                          <a:latin typeface="Arial"/>
                          <a:ea typeface="Arial"/>
                          <a:cs typeface="Arial"/>
                          <a:sym typeface="Arial"/>
                        </a:rPr>
                        <a:t>)</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O(N*M*2</a:t>
                      </a:r>
                      <a:r>
                        <a:rPr b="0" baseline="30000" lang="en-US" sz="1800" u="none" cap="none" strike="noStrike">
                          <a:solidFill>
                            <a:srgbClr val="FFFFFF"/>
                          </a:solidFill>
                          <a:latin typeface="Arial"/>
                          <a:ea typeface="Arial"/>
                          <a:cs typeface="Arial"/>
                          <a:sym typeface="Arial"/>
                        </a:rPr>
                        <a:t>M</a:t>
                      </a:r>
                      <a:r>
                        <a:rPr b="0" lang="en-US" sz="1800" u="none" cap="none" strike="noStrike">
                          <a:solidFill>
                            <a:srgbClr val="FFFFFF"/>
                          </a:solidFill>
                          <a:latin typeface="Arial"/>
                          <a:ea typeface="Arial"/>
                          <a:cs typeface="Arial"/>
                          <a:sym typeface="Arial"/>
                        </a:rPr>
                        <a:t>)</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r h="720350">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Validación del</a:t>
                      </a:r>
                      <a:br>
                        <a:rPr lang="en-US" sz="1800" u="none" cap="none" strike="noStrike"/>
                      </a:br>
                      <a:r>
                        <a:rPr b="0" lang="en-US" sz="1800" u="none" cap="none" strike="noStrike">
                          <a:solidFill>
                            <a:srgbClr val="FFFFFF"/>
                          </a:solidFill>
                          <a:latin typeface="Arial"/>
                          <a:ea typeface="Arial"/>
                          <a:cs typeface="Arial"/>
                          <a:sym typeface="Arial"/>
                        </a:rPr>
                        <a:t>modelo</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O(N*M)</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O(1)</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bl>
          </a:graphicData>
        </a:graphic>
      </p:graphicFrame>
      <p:pic>
        <p:nvPicPr>
          <p:cNvPr id="230" name="Google Shape;230;p5"/>
          <p:cNvPicPr preferRelativeResize="0"/>
          <p:nvPr/>
        </p:nvPicPr>
        <p:blipFill rotWithShape="1">
          <a:blip r:embed="rId4">
            <a:alphaModFix/>
          </a:blip>
          <a:srcRect b="0" l="0" r="0" t="17601"/>
          <a:stretch/>
        </p:blipFill>
        <p:spPr>
          <a:xfrm>
            <a:off x="6897960" y="1903680"/>
            <a:ext cx="4674960" cy="2889000"/>
          </a:xfrm>
          <a:prstGeom prst="rect">
            <a:avLst/>
          </a:prstGeom>
          <a:noFill/>
          <a:ln>
            <a:noFill/>
          </a:ln>
        </p:spPr>
      </p:pic>
      <p:sp>
        <p:nvSpPr>
          <p:cNvPr id="231" name="Google Shape;231;p5"/>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id="236" name="Google Shape;236;p6"/>
          <p:cNvPicPr preferRelativeResize="0"/>
          <p:nvPr/>
        </p:nvPicPr>
        <p:blipFill rotWithShape="1">
          <a:blip r:embed="rId3">
            <a:alphaModFix/>
          </a:blip>
          <a:srcRect b="0" l="24321" r="17166" t="0"/>
          <a:stretch/>
        </p:blipFill>
        <p:spPr>
          <a:xfrm>
            <a:off x="1016640" y="1019520"/>
            <a:ext cx="3930840" cy="3779640"/>
          </a:xfrm>
          <a:prstGeom prst="rect">
            <a:avLst/>
          </a:prstGeom>
          <a:noFill/>
          <a:ln>
            <a:noFill/>
          </a:ln>
        </p:spPr>
      </p:pic>
      <p:pic>
        <p:nvPicPr>
          <p:cNvPr id="237" name="Google Shape;237;p6"/>
          <p:cNvPicPr preferRelativeResize="0"/>
          <p:nvPr/>
        </p:nvPicPr>
        <p:blipFill rotWithShape="1">
          <a:blip r:embed="rId4">
            <a:alphaModFix/>
          </a:blip>
          <a:srcRect b="0" l="0" r="0" t="0"/>
          <a:stretch/>
        </p:blipFill>
        <p:spPr>
          <a:xfrm>
            <a:off x="-2880" y="0"/>
            <a:ext cx="12196800" cy="6856560"/>
          </a:xfrm>
          <a:prstGeom prst="rect">
            <a:avLst/>
          </a:prstGeom>
          <a:noFill/>
          <a:ln>
            <a:noFill/>
          </a:ln>
        </p:spPr>
      </p:pic>
      <p:sp>
        <p:nvSpPr>
          <p:cNvPr id="238" name="Google Shape;238;p6"/>
          <p:cNvSpPr/>
          <p:nvPr/>
        </p:nvSpPr>
        <p:spPr>
          <a:xfrm>
            <a:off x="265320" y="376920"/>
            <a:ext cx="448920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Modelo de Árbol de Decisión</a:t>
            </a:r>
            <a:endParaRPr b="0" i="0" sz="2200" u="none" cap="none" strike="noStrike">
              <a:latin typeface="Arial"/>
              <a:ea typeface="Arial"/>
              <a:cs typeface="Arial"/>
              <a:sym typeface="Arial"/>
            </a:endParaRPr>
          </a:p>
        </p:txBody>
      </p:sp>
      <p:sp>
        <p:nvSpPr>
          <p:cNvPr id="239" name="Google Shape;239;p6"/>
          <p:cNvSpPr/>
          <p:nvPr/>
        </p:nvSpPr>
        <p:spPr>
          <a:xfrm>
            <a:off x="584640" y="4857120"/>
            <a:ext cx="5028120" cy="94248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Un árbol de decisión para predecir el resultado del Saber Pro usando los resultados del Saber 11. Violeta representa nodos con alta probabilidad de éxito; verde media probabilidad; y rojo baja probabilidad.</a:t>
            </a:r>
            <a:endParaRPr b="0" i="0" sz="1400" u="none" cap="none" strike="noStrike">
              <a:latin typeface="Arial"/>
              <a:ea typeface="Arial"/>
              <a:cs typeface="Arial"/>
              <a:sym typeface="Arial"/>
            </a:endParaRPr>
          </a:p>
        </p:txBody>
      </p:sp>
      <p:sp>
        <p:nvSpPr>
          <p:cNvPr id="240" name="Google Shape;240;p6"/>
          <p:cNvSpPr/>
          <p:nvPr/>
        </p:nvSpPr>
        <p:spPr>
          <a:xfrm flipH="1" rot="10800000">
            <a:off x="4436280" y="54576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41" name="Google Shape;241;p6"/>
          <p:cNvSpPr/>
          <p:nvPr/>
        </p:nvSpPr>
        <p:spPr>
          <a:xfrm>
            <a:off x="4688280" y="336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242" name="Google Shape;242;p6"/>
          <p:cNvSpPr/>
          <p:nvPr/>
        </p:nvSpPr>
        <p:spPr>
          <a:xfrm>
            <a:off x="5168160" y="914400"/>
            <a:ext cx="3426120" cy="729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Creen una gráfica, en español, en Powerpoint. ¡No copien pantallazos pixelados del reporte técnico, por favor!</a:t>
            </a:r>
            <a:endParaRPr b="0" i="0" sz="1400" u="none" cap="none" strike="noStrike">
              <a:latin typeface="Arial"/>
              <a:ea typeface="Arial"/>
              <a:cs typeface="Arial"/>
              <a:sym typeface="Arial"/>
            </a:endParaRPr>
          </a:p>
        </p:txBody>
      </p:sp>
      <p:sp>
        <p:nvSpPr>
          <p:cNvPr id="243" name="Google Shape;243;p6"/>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44" name="Google Shape;244;p6"/>
          <p:cNvSpPr/>
          <p:nvPr/>
        </p:nvSpPr>
        <p:spPr>
          <a:xfrm>
            <a:off x="3437640" y="589248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Expliquen sus gráficos con</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sus propias palabras</a:t>
            </a:r>
            <a:endParaRPr b="0" i="0" sz="1400" u="none" cap="none" strike="noStrike">
              <a:latin typeface="Arial"/>
              <a:ea typeface="Arial"/>
              <a:cs typeface="Arial"/>
              <a:sym typeface="Arial"/>
            </a:endParaRPr>
          </a:p>
        </p:txBody>
      </p:sp>
      <p:sp>
        <p:nvSpPr>
          <p:cNvPr id="245" name="Google Shape;245;p6"/>
          <p:cNvSpPr/>
          <p:nvPr/>
        </p:nvSpPr>
        <p:spPr>
          <a:xfrm>
            <a:off x="4754880" y="548640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46" name="Google Shape;246;p6"/>
          <p:cNvSpPr/>
          <p:nvPr/>
        </p:nvSpPr>
        <p:spPr>
          <a:xfrm>
            <a:off x="9174240" y="4848840"/>
            <a:ext cx="2933280" cy="7290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¿Es ético usar el género en</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un modelo que sirve para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predecir el éxito académico?</a:t>
            </a:r>
            <a:endParaRPr b="0" i="0" sz="1400" u="none" cap="none" strike="noStrike">
              <a:latin typeface="Arial"/>
              <a:ea typeface="Arial"/>
              <a:cs typeface="Arial"/>
              <a:sym typeface="Arial"/>
            </a:endParaRPr>
          </a:p>
        </p:txBody>
      </p:sp>
      <p:sp>
        <p:nvSpPr>
          <p:cNvPr id="247" name="Google Shape;247;p6"/>
          <p:cNvSpPr/>
          <p:nvPr/>
        </p:nvSpPr>
        <p:spPr>
          <a:xfrm>
            <a:off x="9574200" y="439704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48" name="Google Shape;248;p6"/>
          <p:cNvSpPr/>
          <p:nvPr/>
        </p:nvSpPr>
        <p:spPr>
          <a:xfrm>
            <a:off x="7246080" y="1773360"/>
            <a:ext cx="438876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001E33"/>
                </a:solidFill>
                <a:latin typeface="Arial"/>
                <a:ea typeface="Arial"/>
                <a:cs typeface="Arial"/>
                <a:sym typeface="Arial"/>
              </a:rPr>
              <a:t>Características Más Relevantes</a:t>
            </a:r>
            <a:endParaRPr b="0" i="0" sz="2200" u="none" cap="none" strike="noStrike">
              <a:latin typeface="Arial"/>
              <a:ea typeface="Arial"/>
              <a:cs typeface="Arial"/>
              <a:sym typeface="Arial"/>
            </a:endParaRPr>
          </a:p>
        </p:txBody>
      </p:sp>
      <p:sp>
        <p:nvSpPr>
          <p:cNvPr id="249" name="Google Shape;249;p6"/>
          <p:cNvSpPr/>
          <p:nvPr/>
        </p:nvSpPr>
        <p:spPr>
          <a:xfrm>
            <a:off x="8808480" y="2531520"/>
            <a:ext cx="2895480" cy="176580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Ciencias Sociales</a:t>
            </a:r>
            <a:endParaRPr b="0" i="0" sz="2200" u="none" cap="none" strike="noStrike">
              <a:latin typeface="Arial"/>
              <a:ea typeface="Arial"/>
              <a:cs typeface="Arial"/>
              <a:sym typeface="Arial"/>
            </a:endParaRPr>
          </a:p>
          <a:p>
            <a:pPr indent="0" lvl="0" marL="0" marR="0" rtl="0" algn="l">
              <a:lnSpc>
                <a:spcPct val="100000"/>
              </a:lnSpc>
              <a:spcBef>
                <a:spcPts val="0"/>
              </a:spcBef>
              <a:spcAft>
                <a:spcPts val="0"/>
              </a:spcAft>
              <a:buNone/>
            </a:pPr>
            <a:r>
              <a:t/>
            </a:r>
            <a:endParaRPr b="0" i="0" sz="2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Inglés</a:t>
            </a:r>
            <a:endParaRPr b="0" i="0" sz="2200" u="none" cap="none" strike="noStrike">
              <a:latin typeface="Arial"/>
              <a:ea typeface="Arial"/>
              <a:cs typeface="Arial"/>
              <a:sym typeface="Arial"/>
            </a:endParaRPr>
          </a:p>
          <a:p>
            <a:pPr indent="0" lvl="0" marL="0" marR="0" rtl="0" algn="l">
              <a:lnSpc>
                <a:spcPct val="100000"/>
              </a:lnSpc>
              <a:spcBef>
                <a:spcPts val="0"/>
              </a:spcBef>
              <a:spcAft>
                <a:spcPts val="0"/>
              </a:spcAft>
              <a:buNone/>
            </a:pPr>
            <a:r>
              <a:t/>
            </a:r>
            <a:endParaRPr b="0" i="0" sz="2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Género</a:t>
            </a:r>
            <a:endParaRPr b="0" i="0" sz="2200" u="none" cap="none" strike="noStrike">
              <a:latin typeface="Arial"/>
              <a:ea typeface="Arial"/>
              <a:cs typeface="Arial"/>
              <a:sym typeface="Arial"/>
            </a:endParaRPr>
          </a:p>
        </p:txBody>
      </p:sp>
      <p:pic>
        <p:nvPicPr>
          <p:cNvPr id="250" name="Google Shape;250;p6"/>
          <p:cNvPicPr preferRelativeResize="0"/>
          <p:nvPr/>
        </p:nvPicPr>
        <p:blipFill rotWithShape="1">
          <a:blip r:embed="rId5">
            <a:alphaModFix/>
          </a:blip>
          <a:srcRect b="0" l="0" r="0" t="0"/>
          <a:stretch/>
        </p:blipFill>
        <p:spPr>
          <a:xfrm>
            <a:off x="8129520" y="3153600"/>
            <a:ext cx="666360" cy="666360"/>
          </a:xfrm>
          <a:prstGeom prst="rect">
            <a:avLst/>
          </a:prstGeom>
          <a:noFill/>
          <a:ln>
            <a:noFill/>
          </a:ln>
        </p:spPr>
      </p:pic>
      <p:pic>
        <p:nvPicPr>
          <p:cNvPr id="251" name="Google Shape;251;p6"/>
          <p:cNvPicPr preferRelativeResize="0"/>
          <p:nvPr/>
        </p:nvPicPr>
        <p:blipFill rotWithShape="1">
          <a:blip r:embed="rId6">
            <a:alphaModFix/>
          </a:blip>
          <a:srcRect b="0" l="0" r="0" t="0"/>
          <a:stretch/>
        </p:blipFill>
        <p:spPr>
          <a:xfrm>
            <a:off x="8312400" y="3860640"/>
            <a:ext cx="344520" cy="618840"/>
          </a:xfrm>
          <a:prstGeom prst="rect">
            <a:avLst/>
          </a:prstGeom>
          <a:noFill/>
          <a:ln>
            <a:noFill/>
          </a:ln>
        </p:spPr>
      </p:pic>
      <p:pic>
        <p:nvPicPr>
          <p:cNvPr id="252" name="Google Shape;252;p6"/>
          <p:cNvPicPr preferRelativeResize="0"/>
          <p:nvPr/>
        </p:nvPicPr>
        <p:blipFill rotWithShape="1">
          <a:blip r:embed="rId7">
            <a:alphaModFix/>
          </a:blip>
          <a:srcRect b="33248" l="19596" r="25003" t="5022"/>
          <a:stretch/>
        </p:blipFill>
        <p:spPr>
          <a:xfrm>
            <a:off x="8148960" y="2449440"/>
            <a:ext cx="532440" cy="639000"/>
          </a:xfrm>
          <a:prstGeom prst="rect">
            <a:avLst/>
          </a:prstGeom>
          <a:noFill/>
          <a:ln>
            <a:noFill/>
          </a:ln>
        </p:spPr>
      </p:pic>
      <p:sp>
        <p:nvSpPr>
          <p:cNvPr id="253" name="Google Shape;253;p6"/>
          <p:cNvSpPr/>
          <p:nvPr/>
        </p:nvSpPr>
        <p:spPr>
          <a:xfrm flipH="1">
            <a:off x="7984080" y="4572000"/>
            <a:ext cx="30744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54" name="Google Shape;254;p6"/>
          <p:cNvSpPr/>
          <p:nvPr/>
        </p:nvSpPr>
        <p:spPr>
          <a:xfrm>
            <a:off x="6137640" y="4956480"/>
            <a:ext cx="2933280" cy="72900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un ícono para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representar cada </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característica!</a:t>
            </a:r>
            <a:endParaRPr b="0" i="0" sz="1400" u="none" cap="none" strike="noStrike">
              <a:latin typeface="Arial"/>
              <a:ea typeface="Arial"/>
              <a:cs typeface="Arial"/>
              <a:sym typeface="Arial"/>
            </a:endParaRPr>
          </a:p>
        </p:txBody>
      </p:sp>
      <p:sp>
        <p:nvSpPr>
          <p:cNvPr id="255" name="Google Shape;255;p6"/>
          <p:cNvSpPr/>
          <p:nvPr/>
        </p:nvSpPr>
        <p:spPr>
          <a:xfrm>
            <a:off x="10482120" y="649080"/>
            <a:ext cx="447120" cy="43380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56" name="Google Shape;256;p6"/>
          <p:cNvSpPr/>
          <p:nvPr/>
        </p:nvSpPr>
        <p:spPr>
          <a:xfrm>
            <a:off x="9558000" y="1064160"/>
            <a:ext cx="342612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estos colores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sus gráficas</a:t>
            </a:r>
            <a:endParaRPr b="0" i="0" sz="1400" u="none" cap="none" strike="noStrike">
              <a:latin typeface="Arial"/>
              <a:ea typeface="Arial"/>
              <a:cs typeface="Arial"/>
              <a:sym typeface="Arial"/>
            </a:endParaRPr>
          </a:p>
        </p:txBody>
      </p:sp>
      <p:sp>
        <p:nvSpPr>
          <p:cNvPr id="257" name="Google Shape;257;p6"/>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7"/>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263" name="Google Shape;263;p7"/>
          <p:cNvSpPr/>
          <p:nvPr/>
        </p:nvSpPr>
        <p:spPr>
          <a:xfrm>
            <a:off x="265320" y="376920"/>
            <a:ext cx="348336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Métricas de Evaluación</a:t>
            </a:r>
            <a:endParaRPr b="0" i="0" sz="2200" u="none" cap="none" strike="noStrike">
              <a:latin typeface="Arial"/>
              <a:ea typeface="Arial"/>
              <a:cs typeface="Arial"/>
              <a:sym typeface="Arial"/>
            </a:endParaRPr>
          </a:p>
        </p:txBody>
      </p:sp>
      <p:sp>
        <p:nvSpPr>
          <p:cNvPr id="264" name="Google Shape;264;p7"/>
          <p:cNvSpPr/>
          <p:nvPr/>
        </p:nvSpPr>
        <p:spPr>
          <a:xfrm flipH="1" rot="10800000">
            <a:off x="3657600" y="48780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65" name="Google Shape;265;p7"/>
          <p:cNvSpPr/>
          <p:nvPr/>
        </p:nvSpPr>
        <p:spPr>
          <a:xfrm>
            <a:off x="3905640" y="36576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266" name="Google Shape;266;p7"/>
          <p:cNvSpPr/>
          <p:nvPr/>
        </p:nvSpPr>
        <p:spPr>
          <a:xfrm>
            <a:off x="5168160" y="914400"/>
            <a:ext cx="3426120" cy="94212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gráficas vectorizadas, en español, para explicar las métricas de evaluación, de esa forma no les quedará pixelado</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como las mías</a:t>
            </a:r>
            <a:endParaRPr b="0" i="0" sz="1400" u="none" cap="none" strike="noStrike">
              <a:latin typeface="Arial"/>
              <a:ea typeface="Arial"/>
              <a:cs typeface="Arial"/>
              <a:sym typeface="Arial"/>
            </a:endParaRPr>
          </a:p>
        </p:txBody>
      </p:sp>
      <p:sp>
        <p:nvSpPr>
          <p:cNvPr id="267" name="Google Shape;267;p7"/>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pic>
        <p:nvPicPr>
          <p:cNvPr id="268" name="Google Shape;268;p7"/>
          <p:cNvPicPr preferRelativeResize="0"/>
          <p:nvPr/>
        </p:nvPicPr>
        <p:blipFill rotWithShape="1">
          <a:blip r:embed="rId4">
            <a:alphaModFix/>
          </a:blip>
          <a:srcRect b="32950" l="0" r="0" t="0"/>
          <a:stretch/>
        </p:blipFill>
        <p:spPr>
          <a:xfrm>
            <a:off x="507240" y="1517040"/>
            <a:ext cx="3332160" cy="4059720"/>
          </a:xfrm>
          <a:prstGeom prst="rect">
            <a:avLst/>
          </a:prstGeom>
          <a:noFill/>
          <a:ln>
            <a:noFill/>
          </a:ln>
        </p:spPr>
      </p:pic>
      <p:pic>
        <p:nvPicPr>
          <p:cNvPr id="269" name="Google Shape;269;p7"/>
          <p:cNvPicPr preferRelativeResize="0"/>
          <p:nvPr/>
        </p:nvPicPr>
        <p:blipFill rotWithShape="1">
          <a:blip r:embed="rId4">
            <a:alphaModFix/>
          </a:blip>
          <a:srcRect b="0" l="0" r="0" t="66389"/>
          <a:stretch/>
        </p:blipFill>
        <p:spPr>
          <a:xfrm>
            <a:off x="4480560" y="2263320"/>
            <a:ext cx="3332160" cy="2033280"/>
          </a:xfrm>
          <a:prstGeom prst="rect">
            <a:avLst/>
          </a:prstGeom>
          <a:noFill/>
          <a:ln>
            <a:noFill/>
          </a:ln>
        </p:spPr>
      </p:pic>
      <p:sp>
        <p:nvSpPr>
          <p:cNvPr id="270" name="Google Shape;270;p7"/>
          <p:cNvSpPr/>
          <p:nvPr/>
        </p:nvSpPr>
        <p:spPr>
          <a:xfrm>
            <a:off x="8778240" y="2743200"/>
            <a:ext cx="2284920" cy="7293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Expliquen la exactitud tambien…. </a:t>
            </a:r>
            <a:br>
              <a:rPr b="0" i="0" lang="en-US" sz="1800" u="none" cap="none" strike="noStrike">
                <a:latin typeface="Arial"/>
                <a:ea typeface="Arial"/>
                <a:cs typeface="Arial"/>
                <a:sym typeface="Arial"/>
              </a:rPr>
            </a:br>
            <a:r>
              <a:rPr b="0" i="0" lang="en-US" sz="1400" u="none" cap="none" strike="noStrike">
                <a:solidFill>
                  <a:srgbClr val="001E33"/>
                </a:solidFill>
                <a:latin typeface="Arial"/>
                <a:ea typeface="Arial"/>
                <a:cs typeface="Arial"/>
                <a:sym typeface="Arial"/>
              </a:rPr>
              <a:t>De la misma manera</a:t>
            </a:r>
            <a:endParaRPr b="0" i="0" sz="1400" u="none" cap="none" strike="noStrike">
              <a:latin typeface="Arial"/>
              <a:ea typeface="Arial"/>
              <a:cs typeface="Arial"/>
              <a:sym typeface="Arial"/>
            </a:endParaRPr>
          </a:p>
        </p:txBody>
      </p:sp>
      <p:sp>
        <p:nvSpPr>
          <p:cNvPr id="271" name="Google Shape;271;p7"/>
          <p:cNvSpPr/>
          <p:nvPr/>
        </p:nvSpPr>
        <p:spPr>
          <a:xfrm>
            <a:off x="5020920" y="4786920"/>
            <a:ext cx="2933280" cy="9424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Si es posible, eviten usar ecuaciones para explicar simples conceptos que se pueden explicar con diagramas coloridos</a:t>
            </a:r>
            <a:endParaRPr b="0" i="0" sz="1400" u="none" cap="none" strike="noStrike">
              <a:latin typeface="Arial"/>
              <a:ea typeface="Arial"/>
              <a:cs typeface="Arial"/>
              <a:sym typeface="Arial"/>
            </a:endParaRPr>
          </a:p>
        </p:txBody>
      </p:sp>
      <p:sp>
        <p:nvSpPr>
          <p:cNvPr id="272" name="Google Shape;272;p7"/>
          <p:cNvSpPr/>
          <p:nvPr/>
        </p:nvSpPr>
        <p:spPr>
          <a:xfrm>
            <a:off x="5020920" y="442764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73" name="Google Shape;273;p7"/>
          <p:cNvSpPr/>
          <p:nvPr/>
        </p:nvSpPr>
        <p:spPr>
          <a:xfrm flipH="1">
            <a:off x="10697760" y="776160"/>
            <a:ext cx="365400" cy="43380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74" name="Google Shape;274;p7"/>
          <p:cNvSpPr/>
          <p:nvPr/>
        </p:nvSpPr>
        <p:spPr>
          <a:xfrm>
            <a:off x="9326880" y="1191240"/>
            <a:ext cx="342612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estos colores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para sus gráficas</a:t>
            </a:r>
            <a:endParaRPr b="0" i="0" sz="1400" u="none" cap="none" strike="noStrike">
              <a:latin typeface="Arial"/>
              <a:ea typeface="Arial"/>
              <a:cs typeface="Arial"/>
              <a:sym typeface="Arial"/>
            </a:endParaRPr>
          </a:p>
        </p:txBody>
      </p:sp>
      <p:sp>
        <p:nvSpPr>
          <p:cNvPr id="275" name="Google Shape;275;p7"/>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8"/>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281" name="Google Shape;281;p8"/>
          <p:cNvSpPr/>
          <p:nvPr/>
        </p:nvSpPr>
        <p:spPr>
          <a:xfrm>
            <a:off x="265320" y="376920"/>
            <a:ext cx="3299760" cy="42480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Métricas de Evaluación</a:t>
            </a:r>
            <a:endParaRPr b="0" i="0" sz="2200" u="none" cap="none" strike="noStrike">
              <a:latin typeface="Arial"/>
              <a:ea typeface="Arial"/>
              <a:cs typeface="Arial"/>
              <a:sym typeface="Arial"/>
            </a:endParaRPr>
          </a:p>
        </p:txBody>
      </p:sp>
      <p:sp>
        <p:nvSpPr>
          <p:cNvPr id="282" name="Google Shape;282;p8"/>
          <p:cNvSpPr/>
          <p:nvPr/>
        </p:nvSpPr>
        <p:spPr>
          <a:xfrm flipH="1" rot="10800000">
            <a:off x="3608280" y="54576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83" name="Google Shape;283;p8"/>
          <p:cNvSpPr/>
          <p:nvPr/>
        </p:nvSpPr>
        <p:spPr>
          <a:xfrm>
            <a:off x="3932280" y="33660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284" name="Google Shape;284;p8"/>
          <p:cNvSpPr/>
          <p:nvPr/>
        </p:nvSpPr>
        <p:spPr>
          <a:xfrm>
            <a:off x="5168160" y="914400"/>
            <a:ext cx="3426120" cy="729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Creen la tabla en Powerpoint. ¡No copien pantallazos pixelados del reporte, por favor! </a:t>
            </a:r>
            <a:endParaRPr b="0" i="0" sz="1400" u="none" cap="none" strike="noStrike">
              <a:latin typeface="Arial"/>
              <a:ea typeface="Arial"/>
              <a:cs typeface="Arial"/>
              <a:sym typeface="Arial"/>
            </a:endParaRPr>
          </a:p>
        </p:txBody>
      </p:sp>
      <p:sp>
        <p:nvSpPr>
          <p:cNvPr id="285" name="Google Shape;285;p8"/>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86" name="Google Shape;286;p8"/>
          <p:cNvSpPr/>
          <p:nvPr/>
        </p:nvSpPr>
        <p:spPr>
          <a:xfrm>
            <a:off x="8034840" y="5145480"/>
            <a:ext cx="2933280" cy="7293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Incluyan otra gráfica en alta definición relacionada con el problema que están resolviendo.</a:t>
            </a:r>
            <a:endParaRPr b="0" i="0" sz="1400" u="none" cap="none" strike="noStrike">
              <a:latin typeface="Arial"/>
              <a:ea typeface="Arial"/>
              <a:cs typeface="Arial"/>
              <a:sym typeface="Arial"/>
            </a:endParaRPr>
          </a:p>
        </p:txBody>
      </p:sp>
      <p:sp>
        <p:nvSpPr>
          <p:cNvPr id="287" name="Google Shape;287;p8"/>
          <p:cNvSpPr/>
          <p:nvPr/>
        </p:nvSpPr>
        <p:spPr>
          <a:xfrm>
            <a:off x="7257960" y="493776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graphicFrame>
        <p:nvGraphicFramePr>
          <p:cNvPr id="288" name="Google Shape;288;p8"/>
          <p:cNvGraphicFramePr/>
          <p:nvPr/>
        </p:nvGraphicFramePr>
        <p:xfrm>
          <a:off x="547920" y="1956240"/>
          <a:ext cx="3000000" cy="3000000"/>
        </p:xfrm>
        <a:graphic>
          <a:graphicData uri="http://schemas.openxmlformats.org/drawingml/2006/table">
            <a:tbl>
              <a:tblPr>
                <a:noFill/>
                <a:tableStyleId>{AF846C00-2C27-4407-8BEC-A8EE74DAC1BD}</a:tableStyleId>
              </a:tblPr>
              <a:tblGrid>
                <a:gridCol w="1538275"/>
                <a:gridCol w="1845000"/>
                <a:gridCol w="1692350"/>
              </a:tblGrid>
              <a:tr h="719650">
                <a:tc>
                  <a:txBody>
                    <a:bodyPr/>
                    <a:lstStyle/>
                    <a:p>
                      <a:pPr indent="0" lvl="0" marL="0" rtl="0" algn="l">
                        <a:spcBef>
                          <a:spcPts val="0"/>
                        </a:spcBef>
                        <a:spcAft>
                          <a:spcPts val="0"/>
                        </a:spcAft>
                        <a:buNone/>
                      </a:pPr>
                      <a:r>
                        <a:t/>
                      </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ctr">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Conjunto de entrenamiento</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ctr">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Conjunto de validación</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r h="719650">
                <a:tc>
                  <a:txBody>
                    <a:bodyPr/>
                    <a:lstStyle/>
                    <a:p>
                      <a:pPr indent="0" lvl="0" marL="0" marR="0" rtl="0" algn="l">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Exactitud</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0.8</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0.62</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r h="720350">
                <a:tc>
                  <a:txBody>
                    <a:bodyPr/>
                    <a:lstStyle/>
                    <a:p>
                      <a:pPr indent="0" lvl="0" marL="0" marR="0" rtl="0" algn="l">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Precisión</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0.6</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0.55</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r h="720350">
                <a:tc>
                  <a:txBody>
                    <a:bodyPr/>
                    <a:lstStyle/>
                    <a:p>
                      <a:pPr indent="0" lvl="0" marL="0" marR="0" rtl="0" algn="l">
                        <a:lnSpc>
                          <a:spcPct val="100000"/>
                        </a:lnSpc>
                        <a:spcBef>
                          <a:spcPts val="0"/>
                        </a:spcBef>
                        <a:spcAft>
                          <a:spcPts val="0"/>
                        </a:spcAft>
                        <a:buNone/>
                      </a:pPr>
                      <a:r>
                        <a:rPr b="1" lang="en-US" sz="1800" u="none" cap="none" strike="noStrike">
                          <a:solidFill>
                            <a:srgbClr val="FFFFFF"/>
                          </a:solidFill>
                          <a:latin typeface="Arial"/>
                          <a:ea typeface="Arial"/>
                          <a:cs typeface="Arial"/>
                          <a:sym typeface="Arial"/>
                        </a:rPr>
                        <a:t>Sensibilidad</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0.76</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c>
                  <a:txBody>
                    <a:bodyPr/>
                    <a:lstStyle/>
                    <a:p>
                      <a:pPr indent="0" lvl="0" marL="0" marR="0" rtl="0" algn="l">
                        <a:lnSpc>
                          <a:spcPct val="100000"/>
                        </a:lnSpc>
                        <a:spcBef>
                          <a:spcPts val="0"/>
                        </a:spcBef>
                        <a:spcAft>
                          <a:spcPts val="0"/>
                        </a:spcAft>
                        <a:buNone/>
                      </a:pPr>
                      <a:r>
                        <a:rPr b="0" lang="en-US" sz="1800" u="none" cap="none" strike="noStrike">
                          <a:solidFill>
                            <a:srgbClr val="FFFFFF"/>
                          </a:solidFill>
                          <a:latin typeface="Arial"/>
                          <a:ea typeface="Arial"/>
                          <a:cs typeface="Arial"/>
                          <a:sym typeface="Arial"/>
                        </a:rPr>
                        <a:t>0.61</a:t>
                      </a:r>
                      <a:endParaRPr b="0" sz="1800" u="none" cap="none" strike="noStrike">
                        <a:latin typeface="Arial"/>
                        <a:ea typeface="Arial"/>
                        <a:cs typeface="Arial"/>
                        <a:sym typeface="Arial"/>
                      </a:endParaRPr>
                    </a:p>
                  </a:txBody>
                  <a:tcPr marT="45725" marB="45725" marR="90000" marL="90000">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001E33"/>
                    </a:solidFill>
                  </a:tcPr>
                </a:tc>
              </a:tr>
            </a:tbl>
          </a:graphicData>
        </a:graphic>
      </p:graphicFrame>
      <p:pic>
        <p:nvPicPr>
          <p:cNvPr id="289" name="Google Shape;289;p8"/>
          <p:cNvPicPr preferRelativeResize="0"/>
          <p:nvPr/>
        </p:nvPicPr>
        <p:blipFill rotWithShape="1">
          <a:blip r:embed="rId4">
            <a:alphaModFix/>
          </a:blip>
          <a:srcRect b="0" l="20026" r="0" t="0"/>
          <a:stretch/>
        </p:blipFill>
        <p:spPr>
          <a:xfrm>
            <a:off x="7168320" y="2011680"/>
            <a:ext cx="4378680" cy="2674440"/>
          </a:xfrm>
          <a:prstGeom prst="rect">
            <a:avLst/>
          </a:prstGeom>
          <a:noFill/>
          <a:ln>
            <a:noFill/>
          </a:ln>
        </p:spPr>
      </p:pic>
      <p:sp>
        <p:nvSpPr>
          <p:cNvPr id="290" name="Google Shape;290;p8"/>
          <p:cNvSpPr/>
          <p:nvPr/>
        </p:nvSpPr>
        <p:spPr>
          <a:xfrm>
            <a:off x="663480" y="4893480"/>
            <a:ext cx="5028120" cy="7293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1400" u="none" cap="none" strike="noStrike">
                <a:solidFill>
                  <a:srgbClr val="001E33"/>
                </a:solidFill>
                <a:latin typeface="Arial"/>
                <a:ea typeface="Arial"/>
                <a:cs typeface="Arial"/>
                <a:sym typeface="Arial"/>
              </a:rPr>
              <a:t>Métricas de evaluación obtenidas con el conjunto de datos de entrenamiento de 135,000 estudiantes y el conjunto de datos de validación de 45,000 estudiantes.</a:t>
            </a:r>
            <a:endParaRPr b="0" i="0" sz="1400" u="none" cap="none" strike="noStrike">
              <a:latin typeface="Arial"/>
              <a:ea typeface="Arial"/>
              <a:cs typeface="Arial"/>
              <a:sym typeface="Arial"/>
            </a:endParaRPr>
          </a:p>
        </p:txBody>
      </p:sp>
      <p:sp>
        <p:nvSpPr>
          <p:cNvPr id="291" name="Google Shape;291;p8"/>
          <p:cNvSpPr/>
          <p:nvPr/>
        </p:nvSpPr>
        <p:spPr>
          <a:xfrm>
            <a:off x="4297680" y="5989680"/>
            <a:ext cx="293328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Expliquen las tablas con sus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propias palabras</a:t>
            </a:r>
            <a:endParaRPr b="0" i="0" sz="1400" u="none" cap="none" strike="noStrike">
              <a:latin typeface="Arial"/>
              <a:ea typeface="Arial"/>
              <a:cs typeface="Arial"/>
              <a:sym typeface="Arial"/>
            </a:endParaRPr>
          </a:p>
        </p:txBody>
      </p:sp>
      <p:sp>
        <p:nvSpPr>
          <p:cNvPr id="292" name="Google Shape;292;p8"/>
          <p:cNvSpPr/>
          <p:nvPr/>
        </p:nvSpPr>
        <p:spPr>
          <a:xfrm>
            <a:off x="4369680" y="5522400"/>
            <a:ext cx="421920" cy="35676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293" name="Google Shape;293;p8"/>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9"/>
          <p:cNvPicPr preferRelativeResize="0"/>
          <p:nvPr/>
        </p:nvPicPr>
        <p:blipFill rotWithShape="1">
          <a:blip r:embed="rId3">
            <a:alphaModFix/>
          </a:blip>
          <a:srcRect b="0" l="0" r="0" t="0"/>
          <a:stretch/>
        </p:blipFill>
        <p:spPr>
          <a:xfrm>
            <a:off x="-2880" y="0"/>
            <a:ext cx="12196800" cy="6856560"/>
          </a:xfrm>
          <a:prstGeom prst="rect">
            <a:avLst/>
          </a:prstGeom>
          <a:noFill/>
          <a:ln>
            <a:noFill/>
          </a:ln>
        </p:spPr>
      </p:pic>
      <p:sp>
        <p:nvSpPr>
          <p:cNvPr id="299" name="Google Shape;299;p9"/>
          <p:cNvSpPr/>
          <p:nvPr/>
        </p:nvSpPr>
        <p:spPr>
          <a:xfrm>
            <a:off x="265320" y="376920"/>
            <a:ext cx="5402880" cy="42480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1" i="0" lang="en-US" sz="2200" u="none" cap="none" strike="noStrike">
                <a:solidFill>
                  <a:srgbClr val="FFFFFF"/>
                </a:solidFill>
                <a:latin typeface="Arial"/>
                <a:ea typeface="Arial"/>
                <a:cs typeface="Arial"/>
                <a:sym typeface="Arial"/>
              </a:rPr>
              <a:t>Consumo de tiempo y memoria</a:t>
            </a:r>
            <a:endParaRPr b="0" i="0" sz="2200" u="none" cap="none" strike="noStrike">
              <a:latin typeface="Arial"/>
              <a:ea typeface="Arial"/>
              <a:cs typeface="Arial"/>
              <a:sym typeface="Arial"/>
            </a:endParaRPr>
          </a:p>
        </p:txBody>
      </p:sp>
      <p:sp>
        <p:nvSpPr>
          <p:cNvPr id="300" name="Google Shape;300;p9"/>
          <p:cNvSpPr/>
          <p:nvPr/>
        </p:nvSpPr>
        <p:spPr>
          <a:xfrm flipH="1" rot="10800000">
            <a:off x="4819320" y="545760"/>
            <a:ext cx="524880" cy="1692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01" name="Google Shape;301;p9"/>
          <p:cNvSpPr/>
          <p:nvPr/>
        </p:nvSpPr>
        <p:spPr>
          <a:xfrm>
            <a:off x="5394960" y="365760"/>
            <a:ext cx="2403360" cy="30276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Conserven ese título</a:t>
            </a:r>
            <a:endParaRPr b="0" i="0" sz="1400" u="none" cap="none" strike="noStrike">
              <a:latin typeface="Arial"/>
              <a:ea typeface="Arial"/>
              <a:cs typeface="Arial"/>
              <a:sym typeface="Arial"/>
            </a:endParaRPr>
          </a:p>
        </p:txBody>
      </p:sp>
      <p:sp>
        <p:nvSpPr>
          <p:cNvPr id="302" name="Google Shape;302;p9"/>
          <p:cNvSpPr/>
          <p:nvPr/>
        </p:nvSpPr>
        <p:spPr>
          <a:xfrm>
            <a:off x="5168160" y="914400"/>
            <a:ext cx="3792600" cy="51624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Creen las gráficas en Excel en español. ¡No tomen pantallazos pixelados del reporte!</a:t>
            </a:r>
            <a:endParaRPr b="0" i="0" sz="1400" u="none" cap="none" strike="noStrike">
              <a:latin typeface="Arial"/>
              <a:ea typeface="Arial"/>
              <a:cs typeface="Arial"/>
              <a:sym typeface="Arial"/>
            </a:endParaRPr>
          </a:p>
        </p:txBody>
      </p:sp>
      <p:sp>
        <p:nvSpPr>
          <p:cNvPr id="303" name="Google Shape;303;p9"/>
          <p:cNvSpPr/>
          <p:nvPr/>
        </p:nvSpPr>
        <p:spPr>
          <a:xfrm flipH="1" rot="10800000">
            <a:off x="4719600" y="1172880"/>
            <a:ext cx="447120" cy="38844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graphicFrame>
        <p:nvGraphicFramePr>
          <p:cNvPr id="304" name="Google Shape;304;p9"/>
          <p:cNvGraphicFramePr/>
          <p:nvPr/>
        </p:nvGraphicFramePr>
        <p:xfrm>
          <a:off x="146880" y="1914120"/>
          <a:ext cx="5759280" cy="3239280"/>
        </p:xfrm>
        <a:graphic>
          <a:graphicData uri="http://schemas.openxmlformats.org/drawingml/2006/chart">
            <c:chart r:id="rId4"/>
          </a:graphicData>
        </a:graphic>
      </p:graphicFrame>
      <p:graphicFrame>
        <p:nvGraphicFramePr>
          <p:cNvPr id="305" name="Google Shape;305;p9"/>
          <p:cNvGraphicFramePr/>
          <p:nvPr/>
        </p:nvGraphicFramePr>
        <p:xfrm>
          <a:off x="6071040" y="1878120"/>
          <a:ext cx="5759280" cy="3239280"/>
        </p:xfrm>
        <a:graphic>
          <a:graphicData uri="http://schemas.openxmlformats.org/drawingml/2006/chart">
            <c:chart r:id="rId5"/>
          </a:graphicData>
        </a:graphic>
      </p:graphicFrame>
      <p:sp>
        <p:nvSpPr>
          <p:cNvPr id="306" name="Google Shape;306;p9"/>
          <p:cNvSpPr/>
          <p:nvPr/>
        </p:nvSpPr>
        <p:spPr>
          <a:xfrm>
            <a:off x="2249280" y="5117760"/>
            <a:ext cx="594324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Consumo de tiempo</a:t>
            </a:r>
            <a:endParaRPr b="0" i="0" sz="2200" u="none" cap="none" strike="noStrike">
              <a:latin typeface="Arial"/>
              <a:ea typeface="Arial"/>
              <a:cs typeface="Arial"/>
              <a:sym typeface="Arial"/>
            </a:endParaRPr>
          </a:p>
        </p:txBody>
      </p:sp>
      <p:sp>
        <p:nvSpPr>
          <p:cNvPr id="307" name="Google Shape;307;p9"/>
          <p:cNvSpPr/>
          <p:nvPr/>
        </p:nvSpPr>
        <p:spPr>
          <a:xfrm>
            <a:off x="8539920" y="5117760"/>
            <a:ext cx="5943240" cy="425160"/>
          </a:xfrm>
          <a:prstGeom prst="rect">
            <a:avLst/>
          </a:prstGeom>
          <a:noFill/>
          <a:ln>
            <a:noFill/>
          </a:ln>
        </p:spPr>
        <p:txBody>
          <a:bodyPr anchorCtr="0" anchor="t" bIns="45000" lIns="90000" spcFirstLastPara="1" rIns="90000" wrap="square" tIns="45000">
            <a:spAutoFit/>
          </a:bodyPr>
          <a:lstStyle/>
          <a:p>
            <a:pPr indent="0" lvl="0" marL="0" marR="0" rtl="0" algn="l">
              <a:lnSpc>
                <a:spcPct val="100000"/>
              </a:lnSpc>
              <a:spcBef>
                <a:spcPts val="0"/>
              </a:spcBef>
              <a:spcAft>
                <a:spcPts val="0"/>
              </a:spcAft>
              <a:buNone/>
            </a:pPr>
            <a:r>
              <a:rPr b="0" i="0" lang="en-US" sz="2200" u="none" cap="none" strike="noStrike">
                <a:solidFill>
                  <a:srgbClr val="001E33"/>
                </a:solidFill>
                <a:latin typeface="Arial"/>
                <a:ea typeface="Arial"/>
                <a:cs typeface="Arial"/>
                <a:sym typeface="Arial"/>
              </a:rPr>
              <a:t>Consumo de memoria</a:t>
            </a:r>
            <a:endParaRPr b="0" i="0" sz="2200" u="none" cap="none" strike="noStrike">
              <a:latin typeface="Arial"/>
              <a:ea typeface="Arial"/>
              <a:cs typeface="Arial"/>
              <a:sym typeface="Arial"/>
            </a:endParaRPr>
          </a:p>
        </p:txBody>
      </p:sp>
      <p:pic>
        <p:nvPicPr>
          <p:cNvPr id="308" name="Google Shape;308;p9"/>
          <p:cNvPicPr preferRelativeResize="0"/>
          <p:nvPr/>
        </p:nvPicPr>
        <p:blipFill rotWithShape="1">
          <a:blip r:embed="rId6">
            <a:alphaModFix/>
          </a:blip>
          <a:srcRect b="0" l="0" r="0" t="0"/>
          <a:stretch/>
        </p:blipFill>
        <p:spPr>
          <a:xfrm>
            <a:off x="1648800" y="5105520"/>
            <a:ext cx="527400" cy="527400"/>
          </a:xfrm>
          <a:prstGeom prst="rect">
            <a:avLst/>
          </a:prstGeom>
          <a:noFill/>
          <a:ln>
            <a:noFill/>
          </a:ln>
        </p:spPr>
      </p:pic>
      <p:pic>
        <p:nvPicPr>
          <p:cNvPr id="309" name="Google Shape;309;p9"/>
          <p:cNvPicPr preferRelativeResize="0"/>
          <p:nvPr/>
        </p:nvPicPr>
        <p:blipFill rotWithShape="1">
          <a:blip r:embed="rId7">
            <a:alphaModFix/>
          </a:blip>
          <a:srcRect b="25399" l="28235" r="28736" t="24850"/>
          <a:stretch/>
        </p:blipFill>
        <p:spPr>
          <a:xfrm>
            <a:off x="7827120" y="5117760"/>
            <a:ext cx="712440" cy="547920"/>
          </a:xfrm>
          <a:prstGeom prst="rect">
            <a:avLst/>
          </a:prstGeom>
          <a:noFill/>
          <a:ln>
            <a:noFill/>
          </a:ln>
        </p:spPr>
      </p:pic>
      <p:sp>
        <p:nvSpPr>
          <p:cNvPr id="310" name="Google Shape;310;p9"/>
          <p:cNvSpPr/>
          <p:nvPr/>
        </p:nvSpPr>
        <p:spPr>
          <a:xfrm flipH="1">
            <a:off x="10697760" y="757080"/>
            <a:ext cx="365400" cy="433800"/>
          </a:xfrm>
          <a:custGeom>
            <a:rect b="b" l="l" r="r" t="t"/>
            <a:pathLst>
              <a:path extrusionOk="0" h="21600" w="21600">
                <a:moveTo>
                  <a:pt x="0" y="0"/>
                </a:moveTo>
                <a:lnTo>
                  <a:pt x="21600" y="21600"/>
                </a:lnTo>
              </a:path>
            </a:pathLst>
          </a:custGeom>
          <a:noFill/>
          <a:ln cap="flat" cmpd="sng" w="76300">
            <a:solidFill>
              <a:srgbClr val="FF0000"/>
            </a:solidFill>
            <a:prstDash val="solid"/>
            <a:round/>
            <a:headEnd len="sm" w="sm" type="none"/>
            <a:tailEnd len="med" w="med" type="triangle"/>
          </a:ln>
        </p:spPr>
      </p:sp>
      <p:sp>
        <p:nvSpPr>
          <p:cNvPr id="311" name="Google Shape;311;p9"/>
          <p:cNvSpPr/>
          <p:nvPr/>
        </p:nvSpPr>
        <p:spPr>
          <a:xfrm>
            <a:off x="9326880" y="1172160"/>
            <a:ext cx="342612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Usen estos colores</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para sus gráficas</a:t>
            </a:r>
            <a:endParaRPr b="0" i="0" sz="1400" u="none" cap="none" strike="noStrike">
              <a:latin typeface="Arial"/>
              <a:ea typeface="Arial"/>
              <a:cs typeface="Arial"/>
              <a:sym typeface="Arial"/>
            </a:endParaRPr>
          </a:p>
        </p:txBody>
      </p:sp>
      <p:sp>
        <p:nvSpPr>
          <p:cNvPr id="312" name="Google Shape;312;p9"/>
          <p:cNvSpPr/>
          <p:nvPr/>
        </p:nvSpPr>
        <p:spPr>
          <a:xfrm>
            <a:off x="8229600" y="124200"/>
            <a:ext cx="2115000" cy="515880"/>
          </a:xfrm>
          <a:prstGeom prst="rect">
            <a:avLst/>
          </a:prstGeom>
          <a:noFill/>
          <a:ln>
            <a:noFill/>
          </a:ln>
        </p:spPr>
        <p:txBody>
          <a:bodyPr anchorCtr="0" anchor="t" bIns="45000" lIns="90000" spcFirstLastPara="1" rIns="90000" wrap="square" tIns="45000">
            <a:spAutoFit/>
          </a:bodyPr>
          <a:lstStyle/>
          <a:p>
            <a:pPr indent="0" lvl="0" marL="0" marR="0" rtl="0" algn="ctr">
              <a:lnSpc>
                <a:spcPct val="100000"/>
              </a:lnSpc>
              <a:spcBef>
                <a:spcPts val="0"/>
              </a:spcBef>
              <a:spcAft>
                <a:spcPts val="0"/>
              </a:spcAft>
              <a:buNone/>
            </a:pPr>
            <a:r>
              <a:rPr b="0" i="1" lang="en-US" sz="1400" u="none" cap="none" strike="noStrike">
                <a:solidFill>
                  <a:srgbClr val="FF0000"/>
                </a:solidFill>
                <a:latin typeface="Arial"/>
                <a:ea typeface="Arial"/>
                <a:cs typeface="Arial"/>
                <a:sym typeface="Arial"/>
              </a:rPr>
              <a:t>Completen esta lámina</a:t>
            </a:r>
            <a:br>
              <a:rPr b="0" i="0" lang="en-US" sz="1800" u="none" cap="none" strike="noStrike">
                <a:latin typeface="Arial"/>
                <a:ea typeface="Arial"/>
                <a:cs typeface="Arial"/>
                <a:sym typeface="Arial"/>
              </a:rPr>
            </a:br>
            <a:r>
              <a:rPr b="0" i="1" lang="en-US" sz="1400" u="none" cap="none" strike="noStrike">
                <a:solidFill>
                  <a:srgbClr val="FF0000"/>
                </a:solidFill>
                <a:latin typeface="Arial"/>
                <a:ea typeface="Arial"/>
                <a:cs typeface="Arial"/>
                <a:sym typeface="Arial"/>
              </a:rPr>
              <a:t>en la tercera entrega</a:t>
            </a:r>
            <a:endParaRPr b="0" i="0" sz="1400" u="none" cap="none" strike="noStrike">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2020-06-26T14:36:07Z</dcterms:created>
  <dc:creator>Referee</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Panorámica</vt:lpwstr>
  </property>
  <property fmtid="{D5CDD505-2E9C-101B-9397-08002B2CF9AE}" pid="9" name="ScaleCrop">
    <vt:bool>false</vt:bool>
  </property>
  <property fmtid="{D5CDD505-2E9C-101B-9397-08002B2CF9AE}" pid="10" name="ShareDoc">
    <vt:bool>false</vt:bool>
  </property>
  <property fmtid="{D5CDD505-2E9C-101B-9397-08002B2CF9AE}" pid="11" name="Slides">
    <vt:i4>2</vt:i4>
  </property>
</Properties>
</file>